
<file path=[Content_Types].xml><?xml version="1.0" encoding="utf-8"?>
<Types xmlns="http://schemas.openxmlformats.org/package/2006/content-types"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104" r:id="rId1"/>
  </p:sldMasterIdLst>
  <p:notesMasterIdLst>
    <p:notesMasterId r:id="rId29"/>
  </p:notesMasterIdLst>
  <p:handoutMasterIdLst>
    <p:handoutMasterId r:id="rId30"/>
  </p:handoutMasterIdLst>
  <p:sldIdLst>
    <p:sldId id="256" r:id="rId2"/>
    <p:sldId id="572" r:id="rId3"/>
    <p:sldId id="566" r:id="rId4"/>
    <p:sldId id="573" r:id="rId5"/>
    <p:sldId id="574" r:id="rId6"/>
    <p:sldId id="592" r:id="rId7"/>
    <p:sldId id="575" r:id="rId8"/>
    <p:sldId id="576" r:id="rId9"/>
    <p:sldId id="577" r:id="rId10"/>
    <p:sldId id="578" r:id="rId11"/>
    <p:sldId id="579" r:id="rId12"/>
    <p:sldId id="580" r:id="rId13"/>
    <p:sldId id="581" r:id="rId14"/>
    <p:sldId id="596" r:id="rId15"/>
    <p:sldId id="595" r:id="rId16"/>
    <p:sldId id="593" r:id="rId17"/>
    <p:sldId id="583" r:id="rId18"/>
    <p:sldId id="584" r:id="rId19"/>
    <p:sldId id="585" r:id="rId20"/>
    <p:sldId id="594" r:id="rId21"/>
    <p:sldId id="586" r:id="rId22"/>
    <p:sldId id="587" r:id="rId23"/>
    <p:sldId id="588" r:id="rId24"/>
    <p:sldId id="589" r:id="rId25"/>
    <p:sldId id="590" r:id="rId26"/>
    <p:sldId id="591" r:id="rId27"/>
    <p:sldId id="385" r:id="rId28"/>
  </p:sldIdLst>
  <p:sldSz cx="9144000" cy="6858000" type="screen4x3"/>
  <p:notesSz cx="7315200" cy="96012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753" autoAdjust="0"/>
    <p:restoredTop sz="94599" autoAdjust="0"/>
  </p:normalViewPr>
  <p:slideViewPr>
    <p:cSldViewPr>
      <p:cViewPr varScale="1">
        <p:scale>
          <a:sx n="79" d="100"/>
          <a:sy n="79" d="100"/>
        </p:scale>
        <p:origin x="1026" y="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3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301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4143375" y="0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300">
                <a:latin typeface="Arial" charset="0"/>
              </a:defRPr>
            </a:lvl1pPr>
          </a:lstStyle>
          <a:p>
            <a:pPr>
              <a:defRPr/>
            </a:pPr>
            <a:fld id="{F20C6E43-BCEF-4023-ABD8-0917B43B78A9}" type="datetimeFigureOut">
              <a:rPr lang="en-US"/>
              <a:pPr>
                <a:defRPr/>
              </a:pPr>
              <a:t>28/02/2017</a:t>
            </a:fld>
            <a:endParaRPr lang="en-US"/>
          </a:p>
        </p:txBody>
      </p:sp>
      <p:sp>
        <p:nvSpPr>
          <p:cNvPr id="4301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120188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300">
                <a:latin typeface="Arial" charset="0"/>
              </a:defRPr>
            </a:lvl1pPr>
          </a:lstStyle>
          <a:p>
            <a:pPr>
              <a:defRPr/>
            </a:pPr>
            <a:r>
              <a:rPr lang="en-US"/>
              <a:t>Chương 0</a:t>
            </a:r>
          </a:p>
        </p:txBody>
      </p:sp>
      <p:sp>
        <p:nvSpPr>
          <p:cNvPr id="4301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4143375" y="9120188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300">
                <a:latin typeface="Arial" charset="0"/>
              </a:defRPr>
            </a:lvl1pPr>
          </a:lstStyle>
          <a:p>
            <a:pPr>
              <a:defRPr/>
            </a:pPr>
            <a:fld id="{4B50BE5D-EE0F-41CE-BC5F-809707499DE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498126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70238" cy="479425"/>
          </a:xfrm>
          <a:prstGeom prst="rect">
            <a:avLst/>
          </a:prstGeom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>
              <a:defRPr sz="13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143375" y="0"/>
            <a:ext cx="3170238" cy="479425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r">
              <a:defRPr sz="1300">
                <a:latin typeface="Arial" charset="0"/>
              </a:defRPr>
            </a:lvl1pPr>
          </a:lstStyle>
          <a:p>
            <a:pPr>
              <a:defRPr/>
            </a:pPr>
            <a:fld id="{90D9F586-49D9-4580-9EEE-1CDCEBCA9254}" type="datetimeFigureOut">
              <a:rPr lang="en-US"/>
              <a:pPr>
                <a:defRPr/>
              </a:pPr>
              <a:t>28/02/2017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257300" y="720725"/>
            <a:ext cx="4800600" cy="3600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61" tIns="48331" rIns="96661" bIns="48331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31838" y="4560888"/>
            <a:ext cx="5851525" cy="4319587"/>
          </a:xfrm>
          <a:prstGeom prst="rect">
            <a:avLst/>
          </a:prstGeom>
        </p:spPr>
        <p:txBody>
          <a:bodyPr vert="horz" lIns="96661" tIns="48331" rIns="96661" bIns="48331" rtlCol="0">
            <a:norm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120188"/>
            <a:ext cx="3170238" cy="479425"/>
          </a:xfrm>
          <a:prstGeom prst="rect">
            <a:avLst/>
          </a:prstGeom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>
              <a:defRPr sz="1300">
                <a:latin typeface="Arial" charset="0"/>
              </a:defRPr>
            </a:lvl1pPr>
          </a:lstStyle>
          <a:p>
            <a:pPr>
              <a:defRPr/>
            </a:pPr>
            <a:r>
              <a:rPr lang="en-US"/>
              <a:t>Chương 0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143375" y="9120188"/>
            <a:ext cx="3170238" cy="479425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r">
              <a:defRPr sz="1300">
                <a:latin typeface="Arial" charset="0"/>
              </a:defRPr>
            </a:lvl1pPr>
          </a:lstStyle>
          <a:p>
            <a:pPr>
              <a:defRPr/>
            </a:pPr>
            <a:fld id="{5975A0A2-BF10-4C36-BD5B-A1E7D9562A0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0865549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Footer Placeholder 5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/>
              <a:t>Chương 0</a:t>
            </a:r>
          </a:p>
        </p:txBody>
      </p:sp>
      <p:sp>
        <p:nvSpPr>
          <p:cNvPr id="14339" name="Slide Number Placeholder 6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EA6A1F84-3C38-411D-9E3C-E019D3724F03}" type="slidenum">
              <a:rPr lang="en-US" smtClean="0"/>
              <a:pPr eaLnBrk="1" hangingPunct="1"/>
              <a:t>1</a:t>
            </a:fld>
            <a:endParaRPr lang="en-US"/>
          </a:p>
        </p:txBody>
      </p:sp>
      <p:sp>
        <p:nvSpPr>
          <p:cNvPr id="14340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257300" y="720725"/>
            <a:ext cx="4800600" cy="360045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4341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238614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673890-8C1B-4CDA-9EA7-0BB8FF1E523C}" type="slidenum">
              <a:rPr lang="en-US" smtClean="0"/>
              <a:pPr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93931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ular Callout 6"/>
          <p:cNvSpPr/>
          <p:nvPr userDrawn="1"/>
        </p:nvSpPr>
        <p:spPr>
          <a:xfrm>
            <a:off x="0" y="0"/>
            <a:ext cx="9144000" cy="4267200"/>
          </a:xfrm>
          <a:prstGeom prst="wedgeRectCallout">
            <a:avLst>
              <a:gd name="adj1" fmla="val -29869"/>
              <a:gd name="adj2" fmla="val 66115"/>
            </a:avLst>
          </a:prstGeom>
          <a:gradFill flip="none" rotWithShape="1">
            <a:gsLst>
              <a:gs pos="0">
                <a:schemeClr val="accent6">
                  <a:shade val="30000"/>
                  <a:satMod val="115000"/>
                </a:schemeClr>
              </a:gs>
              <a:gs pos="50000">
                <a:schemeClr val="accent6">
                  <a:shade val="67500"/>
                  <a:satMod val="115000"/>
                </a:schemeClr>
              </a:gs>
              <a:gs pos="100000">
                <a:schemeClr val="accent6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>
            <a:normAutofit/>
          </a:bodyPr>
          <a:lstStyle>
            <a:lvl1pPr algn="ctr">
              <a:defRPr sz="40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5049838"/>
            <a:ext cx="6858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300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CBA57F7-E2B3-4162-9C9F-A18459518050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9463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D4B0847-C7A4-406F-933A-CFA9271CE892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26913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82AF8B-02B0-4BCC-9265-A6B81652D78A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58424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76201"/>
            <a:ext cx="8077200" cy="990600"/>
          </a:xfrm>
        </p:spPr>
        <p:txBody>
          <a:bodyPr>
            <a:normAutofit/>
          </a:bodyPr>
          <a:lstStyle>
            <a:lvl1pPr>
              <a:defRPr sz="32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600200"/>
            <a:ext cx="8077200" cy="4576763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260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>
              <a:lnSpc>
                <a:spcPct val="150000"/>
              </a:lnSpc>
              <a:defRPr sz="2600"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>
              <a:lnSpc>
                <a:spcPct val="150000"/>
              </a:lnSpc>
              <a:defRPr sz="2600"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>
              <a:lnSpc>
                <a:spcPct val="150000"/>
              </a:lnSpc>
              <a:defRPr sz="2600"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>
              <a:lnSpc>
                <a:spcPct val="150000"/>
              </a:lnSpc>
              <a:defRPr sz="2600"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Rectangular Callout 6"/>
          <p:cNvSpPr/>
          <p:nvPr userDrawn="1"/>
        </p:nvSpPr>
        <p:spPr>
          <a:xfrm>
            <a:off x="0" y="0"/>
            <a:ext cx="9144000" cy="1219200"/>
          </a:xfrm>
          <a:prstGeom prst="wedgeRectCallout">
            <a:avLst>
              <a:gd name="adj1" fmla="val -29869"/>
              <a:gd name="adj2" fmla="val 66115"/>
            </a:avLst>
          </a:prstGeom>
          <a:gradFill flip="none" rotWithShape="1">
            <a:gsLst>
              <a:gs pos="0">
                <a:schemeClr val="accent6">
                  <a:shade val="30000"/>
                  <a:satMod val="115000"/>
                </a:schemeClr>
              </a:gs>
              <a:gs pos="50000">
                <a:schemeClr val="accent6">
                  <a:shade val="67500"/>
                  <a:satMod val="115000"/>
                </a:schemeClr>
              </a:gs>
              <a:gs pos="100000">
                <a:schemeClr val="accent6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Hexagon 7"/>
          <p:cNvSpPr/>
          <p:nvPr userDrawn="1"/>
        </p:nvSpPr>
        <p:spPr>
          <a:xfrm>
            <a:off x="8305800" y="6316663"/>
            <a:ext cx="762000" cy="482600"/>
          </a:xfrm>
          <a:prstGeom prst="hexagon">
            <a:avLst/>
          </a:prstGeom>
          <a:gradFill flip="none" rotWithShape="1">
            <a:gsLst>
              <a:gs pos="0">
                <a:schemeClr val="accent6">
                  <a:shade val="30000"/>
                  <a:satMod val="115000"/>
                </a:schemeClr>
              </a:gs>
              <a:gs pos="50000">
                <a:schemeClr val="accent6">
                  <a:shade val="67500"/>
                  <a:satMod val="115000"/>
                </a:schemeClr>
              </a:gs>
              <a:gs pos="100000">
                <a:schemeClr val="accent6">
                  <a:shade val="100000"/>
                  <a:satMod val="115000"/>
                </a:schemeClr>
              </a:gs>
            </a:gsLst>
            <a:path path="circle">
              <a:fillToRect t="100000" r="100000"/>
            </a:path>
            <a:tileRect l="-100000" b="-100000"/>
          </a:gra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fld id="{FCA4BCEA-B82B-4361-B031-25263A339E9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41049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EEFC169-3387-4420-8270-C5C79408CEF9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26406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0E50664-6414-46D2-B516-40F68E0D6B52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06963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EB1301F-E096-4209-8D45-DADA4336C3A5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70611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4F7D1E3-2F5A-4466-B7F2-D1F3E06007E5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40630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0141363-A33A-4BDB-86FB-2F1C30A2F24F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71267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E0E4C0-AF4A-4F78-B51B-63EB7F19FC32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80114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8A73ECB-F0F2-4658-B186-7C21E4279614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75645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A61FC263-8A8D-446B-819E-FCBA0CBDBE55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66151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05" r:id="rId1"/>
    <p:sldLayoutId id="2147484106" r:id="rId2"/>
    <p:sldLayoutId id="2147484107" r:id="rId3"/>
    <p:sldLayoutId id="2147484108" r:id="rId4"/>
    <p:sldLayoutId id="2147484109" r:id="rId5"/>
    <p:sldLayoutId id="2147484110" r:id="rId6"/>
    <p:sldLayoutId id="2147484111" r:id="rId7"/>
    <p:sldLayoutId id="2147484112" r:id="rId8"/>
    <p:sldLayoutId id="2147484113" r:id="rId9"/>
    <p:sldLayoutId id="2147484114" r:id="rId10"/>
    <p:sldLayoutId id="2147484115" r:id="rId11"/>
  </p:sldLayoutIdLst>
  <p:hf hdr="0" ft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mailto:minhthai@huflit.edu.vn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hyperlink" Target="http://www.minhthai.edu.vn/" TargetMode="Externa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2400" y="1676400"/>
            <a:ext cx="8763000" cy="1746737"/>
          </a:xfrm>
        </p:spPr>
        <p:txBody>
          <a:bodyPr>
            <a:normAutofit fontScale="90000"/>
          </a:bodyPr>
          <a:lstStyle/>
          <a:p>
            <a:pPr algn="ctr">
              <a:buClr>
                <a:schemeClr val="accent6">
                  <a:lumMod val="75000"/>
                </a:schemeClr>
              </a:buClr>
              <a:defRPr/>
            </a:pPr>
            <a:r>
              <a:rPr lang="en-US" sz="4400" b="1" dirty="0" err="1"/>
              <a:t>Lập</a:t>
            </a:r>
            <a:r>
              <a:rPr lang="en-US" sz="4400" b="1" dirty="0"/>
              <a:t> </a:t>
            </a:r>
            <a:r>
              <a:rPr lang="en-US" sz="4400" b="1" dirty="0" err="1"/>
              <a:t>trình</a:t>
            </a:r>
            <a:r>
              <a:rPr lang="en-US" sz="4400" b="1" dirty="0"/>
              <a:t> C</a:t>
            </a:r>
            <a:br>
              <a:rPr lang="en-US" b="1" dirty="0"/>
            </a:br>
            <a:r>
              <a:rPr lang="en-US" dirty="0" err="1">
                <a:solidFill>
                  <a:srgbClr val="FFFF00"/>
                </a:solidFill>
              </a:rPr>
              <a:t>Chương</a:t>
            </a:r>
            <a:r>
              <a:rPr lang="en-US" dirty="0">
                <a:solidFill>
                  <a:srgbClr val="FFFF00"/>
                </a:solidFill>
              </a:rPr>
              <a:t> 3. </a:t>
            </a:r>
            <a:r>
              <a:rPr lang="en-US" dirty="0" err="1">
                <a:solidFill>
                  <a:srgbClr val="FFFF00"/>
                </a:solidFill>
              </a:rPr>
              <a:t>Kiểu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dữ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liệu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có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cấu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trúc</a:t>
            </a:r>
            <a:br>
              <a:rPr lang="en-US" dirty="0">
                <a:solidFill>
                  <a:srgbClr val="FFFF00"/>
                </a:solidFill>
              </a:rPr>
            </a:br>
            <a:r>
              <a:rPr lang="en-US" dirty="0">
                <a:solidFill>
                  <a:srgbClr val="FFFF00"/>
                </a:solidFill>
              </a:rPr>
              <a:t>(3 </a:t>
            </a:r>
            <a:r>
              <a:rPr lang="en-US" dirty="0" err="1">
                <a:solidFill>
                  <a:srgbClr val="FFFF00"/>
                </a:solidFill>
              </a:rPr>
              <a:t>tiết</a:t>
            </a:r>
            <a:r>
              <a:rPr lang="en-US" dirty="0">
                <a:solidFill>
                  <a:srgbClr val="FFFF00"/>
                </a:solidFill>
              </a:rPr>
              <a:t>)</a:t>
            </a:r>
            <a:endParaRPr lang="en-US" b="1" i="1" dirty="0">
              <a:solidFill>
                <a:srgbClr val="FFFF00"/>
              </a:solidFill>
            </a:endParaRPr>
          </a:p>
        </p:txBody>
      </p:sp>
      <p:sp>
        <p:nvSpPr>
          <p:cNvPr id="6" name="Subtitle 2"/>
          <p:cNvSpPr>
            <a:spLocks noGrp="1"/>
          </p:cNvSpPr>
          <p:nvPr>
            <p:ph type="subTitle" idx="1"/>
          </p:nvPr>
        </p:nvSpPr>
        <p:spPr>
          <a:xfrm>
            <a:off x="1066799" y="5049838"/>
            <a:ext cx="7086601" cy="1655762"/>
          </a:xfrm>
        </p:spPr>
        <p:txBody>
          <a:bodyPr vert="horz" lIns="91440" tIns="45720" rIns="91440" bIns="45720" rtlCol="0" anchor="t">
            <a:normAutofit lnSpcReduction="10000"/>
          </a:bodyPr>
          <a:lstStyle/>
          <a:p>
            <a:pPr algn="l" eaLnBrk="1" hangingPunct="1"/>
            <a:r>
              <a:rPr lang="en-US" sz="2400" dirty="0">
                <a:solidFill>
                  <a:srgbClr val="002060"/>
                </a:solidFill>
              </a:rPr>
              <a:t>Trần Minh Thái</a:t>
            </a:r>
          </a:p>
          <a:p>
            <a:pPr algn="l" eaLnBrk="1" hangingPunct="1"/>
            <a:r>
              <a:rPr lang="en-US" sz="2400" cap="none" dirty="0">
                <a:solidFill>
                  <a:srgbClr val="002060"/>
                </a:solidFill>
              </a:rPr>
              <a:t>Email: </a:t>
            </a:r>
            <a:r>
              <a:rPr lang="en-US" sz="2400" cap="none" dirty="0">
                <a:solidFill>
                  <a:srgbClr val="002060"/>
                </a:solidFill>
                <a:hlinkClick r:id="rId3"/>
              </a:rPr>
              <a:t>minhthai@huflit.edu.vn</a:t>
            </a:r>
            <a:r>
              <a:rPr lang="en-US" sz="2400" cap="none" dirty="0">
                <a:solidFill>
                  <a:srgbClr val="002060"/>
                </a:solidFill>
              </a:rPr>
              <a:t> </a:t>
            </a:r>
          </a:p>
          <a:p>
            <a:pPr algn="l" eaLnBrk="1" hangingPunct="1"/>
            <a:r>
              <a:rPr lang="en-US" sz="2400" cap="none" dirty="0">
                <a:solidFill>
                  <a:srgbClr val="002060"/>
                </a:solidFill>
              </a:rPr>
              <a:t>Website: </a:t>
            </a:r>
            <a:r>
              <a:rPr lang="en-US" sz="2400" cap="none" dirty="0">
                <a:solidFill>
                  <a:srgbClr val="002060"/>
                </a:solidFill>
                <a:hlinkClick r:id="rId4"/>
              </a:rPr>
              <a:t>www.minhthai.edu.vn</a:t>
            </a:r>
            <a:r>
              <a:rPr lang="en-US" sz="2400" cap="none" dirty="0">
                <a:solidFill>
                  <a:srgbClr val="002060"/>
                </a:solidFill>
              </a:rPr>
              <a:t> </a:t>
            </a:r>
          </a:p>
          <a:p>
            <a:pPr algn="l" eaLnBrk="1" hangingPunct="1"/>
            <a:r>
              <a:rPr lang="en-US" sz="2400" dirty="0" err="1">
                <a:solidFill>
                  <a:srgbClr val="002060"/>
                </a:solidFill>
              </a:rPr>
              <a:t>Cập</a:t>
            </a:r>
            <a:r>
              <a:rPr lang="en-US" sz="2400" dirty="0">
                <a:solidFill>
                  <a:srgbClr val="002060"/>
                </a:solidFill>
              </a:rPr>
              <a:t> </a:t>
            </a:r>
            <a:r>
              <a:rPr lang="en-US" sz="2400" dirty="0" err="1">
                <a:solidFill>
                  <a:srgbClr val="002060"/>
                </a:solidFill>
              </a:rPr>
              <a:t>nhật</a:t>
            </a:r>
            <a:r>
              <a:rPr lang="en-US" sz="2400" dirty="0">
                <a:solidFill>
                  <a:srgbClr val="002060"/>
                </a:solidFill>
              </a:rPr>
              <a:t>: 28/02/2017</a:t>
            </a:r>
            <a:endParaRPr lang="en-US" sz="2400" cap="none" dirty="0">
              <a:solidFill>
                <a:srgbClr val="002060"/>
              </a:solidFill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CBA57F7-E2B3-4162-9C9F-A18459518050}" type="slidenum">
              <a:rPr lang="en-US" smtClean="0"/>
              <a:pPr>
                <a:defRPr/>
              </a:pPr>
              <a:t>1</a:t>
            </a:fld>
            <a:endParaRPr lang="en-US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Content Placeholder 2"/>
          <p:cNvSpPr>
            <a:spLocks noGrp="1"/>
          </p:cNvSpPr>
          <p:nvPr>
            <p:ph sz="quarter" idx="4294967295"/>
          </p:nvPr>
        </p:nvSpPr>
        <p:spPr>
          <a:xfrm>
            <a:off x="762000" y="1600200"/>
            <a:ext cx="8153400" cy="4953000"/>
          </a:xfrm>
          <a:prstGeom prst="rect">
            <a:avLst/>
          </a:prstGeom>
        </p:spPr>
        <p:txBody>
          <a:bodyPr/>
          <a:lstStyle/>
          <a:p>
            <a:pPr eaLnBrk="1" hangingPunct="1"/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Ví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dụ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eaLnBrk="1" hangingPunct="1">
              <a:buFontTx/>
              <a:buNone/>
            </a:pP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struct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StructNode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buFontTx/>
              <a:buNone/>
            </a:pP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{</a:t>
            </a:r>
          </a:p>
          <a:p>
            <a:pPr eaLnBrk="1" hangingPunct="1">
              <a:buFontTx/>
              <a:buNone/>
            </a:pP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int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key;</a:t>
            </a:r>
          </a:p>
          <a:p>
            <a:pPr eaLnBrk="1" hangingPunct="1">
              <a:buFontTx/>
              <a:buNone/>
            </a:pP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struct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StructNode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*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pNext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eaLnBrk="1" hangingPunct="1">
              <a:buFontTx/>
              <a:buNone/>
            </a:pP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};</a:t>
            </a:r>
          </a:p>
          <a:p>
            <a:pPr eaLnBrk="1" hangingPunct="1">
              <a:buFontTx/>
              <a:buNone/>
            </a:pP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628650" y="76199"/>
            <a:ext cx="7886699" cy="1000697"/>
          </a:xfrm>
        </p:spPr>
        <p:txBody>
          <a:bodyPr/>
          <a:lstStyle/>
          <a:p>
            <a:r>
              <a:rPr lang="en-GB" dirty="0" err="1"/>
              <a:t>Khai</a:t>
            </a:r>
            <a:r>
              <a:rPr lang="en-GB" dirty="0"/>
              <a:t> </a:t>
            </a:r>
            <a:r>
              <a:rPr lang="en-GB" dirty="0" err="1"/>
              <a:t>báo</a:t>
            </a:r>
            <a:r>
              <a:rPr lang="en-GB" dirty="0"/>
              <a:t> </a:t>
            </a:r>
            <a:r>
              <a:rPr lang="en-GB" dirty="0" err="1"/>
              <a:t>đệ</a:t>
            </a:r>
            <a:r>
              <a:rPr lang="en-GB" dirty="0"/>
              <a:t> </a:t>
            </a:r>
            <a:r>
              <a:rPr lang="en-GB" dirty="0" err="1"/>
              <a:t>quy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7331171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sz="quarter" idx="4294967295"/>
          </p:nvPr>
        </p:nvSpPr>
        <p:spPr>
          <a:xfrm>
            <a:off x="628650" y="1447800"/>
            <a:ext cx="8134350" cy="99060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45720" indent="0">
              <a:buNone/>
            </a:pP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Viết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chương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trình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nhập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vào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toa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̣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đô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̣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hai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điểm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mặt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phẳng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tính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tổng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khoảng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cách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hai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toa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̣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đô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̣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này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" indent="0">
              <a:buNone/>
            </a:pPr>
            <a:endParaRPr lang="fr-FR" sz="28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" indent="0">
              <a:buNone/>
            </a:pP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628650" y="76199"/>
            <a:ext cx="7886699" cy="1000697"/>
          </a:xfrm>
        </p:spPr>
        <p:txBody>
          <a:bodyPr/>
          <a:lstStyle/>
          <a:p>
            <a:r>
              <a:rPr lang="en-GB" dirty="0" err="1"/>
              <a:t>Ví</a:t>
            </a:r>
            <a:r>
              <a:rPr lang="en-GB" dirty="0"/>
              <a:t> </a:t>
            </a:r>
            <a:r>
              <a:rPr lang="en-GB" dirty="0" err="1"/>
              <a:t>dụ</a:t>
            </a:r>
            <a:endParaRPr lang="en-US" dirty="0"/>
          </a:p>
        </p:txBody>
      </p:sp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698772" y="2514600"/>
            <a:ext cx="6997428" cy="4093428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2600" b="1" i="0" u="none" strike="noStrike" cap="none" normalizeH="0" baseline="0" dirty="0" err="1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struct</a:t>
            </a:r>
            <a:r>
              <a:rPr kumimoji="0" lang="en-US" altLang="en-US" sz="2600" b="1" i="0" u="none" strike="noStrike" cap="none" normalizeH="0" baseline="0" dirty="0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kumimoji="0" lang="en-US" altLang="en-US" sz="2600" b="0" i="0" u="none" strike="noStrike" cap="none" normalizeH="0" baseline="0" dirty="0" err="1">
                <a:ln>
                  <a:noFill/>
                </a:ln>
                <a:solidFill>
                  <a:srgbClr val="008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StructDiem</a:t>
            </a:r>
            <a:br>
              <a:rPr kumimoji="0" lang="en-US" altLang="en-US" sz="2600" b="0" i="0" u="none" strike="noStrike" cap="none" normalizeH="0" baseline="0" dirty="0">
                <a:ln>
                  <a:noFill/>
                </a:ln>
                <a:solidFill>
                  <a:srgbClr val="008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n-US" altLang="en-US" sz="2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{</a:t>
            </a:r>
            <a:br>
              <a:rPr kumimoji="0" lang="en-US" altLang="en-US" sz="2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n-US" altLang="en-US" sz="2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   </a:t>
            </a:r>
            <a:r>
              <a:rPr kumimoji="0" lang="en-US" altLang="en-US" sz="2600" b="1" i="0" u="none" strike="noStrike" cap="none" normalizeH="0" baseline="0" dirty="0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double </a:t>
            </a:r>
            <a:r>
              <a:rPr kumimoji="0" lang="en-US" altLang="en-US" sz="2600" b="0" i="0" u="none" strike="noStrike" cap="none" normalizeH="0" baseline="0" dirty="0">
                <a:ln>
                  <a:noFill/>
                </a:ln>
                <a:solidFill>
                  <a:srgbClr val="660E7A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x</a:t>
            </a:r>
            <a:r>
              <a:rPr kumimoji="0" lang="en-US" altLang="en-US" sz="2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;</a:t>
            </a:r>
            <a:br>
              <a:rPr kumimoji="0" lang="en-US" altLang="en-US" sz="2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n-US" altLang="en-US" sz="2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   </a:t>
            </a:r>
            <a:r>
              <a:rPr kumimoji="0" lang="en-US" altLang="en-US" sz="2600" b="1" i="0" u="none" strike="noStrike" cap="none" normalizeH="0" baseline="0" dirty="0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double </a:t>
            </a:r>
            <a:r>
              <a:rPr kumimoji="0" lang="en-US" altLang="en-US" sz="2600" b="0" i="0" u="none" strike="noStrike" cap="none" normalizeH="0" baseline="0" dirty="0">
                <a:ln>
                  <a:noFill/>
                </a:ln>
                <a:solidFill>
                  <a:srgbClr val="660E7A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y</a:t>
            </a:r>
            <a:r>
              <a:rPr kumimoji="0" lang="en-US" altLang="en-US" sz="2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;</a:t>
            </a:r>
            <a:br>
              <a:rPr kumimoji="0" lang="en-US" altLang="en-US" sz="2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n-US" altLang="en-US" sz="2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};</a:t>
            </a:r>
            <a:br>
              <a:rPr kumimoji="0" lang="en-US" altLang="en-US" sz="2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n-US" altLang="en-US" sz="2600" b="1" i="0" u="none" strike="noStrike" cap="none" normalizeH="0" baseline="0" dirty="0" err="1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typedef</a:t>
            </a:r>
            <a:r>
              <a:rPr kumimoji="0" lang="en-US" altLang="en-US" sz="2600" b="1" i="0" u="none" strike="noStrike" cap="none" normalizeH="0" baseline="0" dirty="0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kumimoji="0" lang="en-US" altLang="en-US" sz="2600" b="1" i="0" u="none" strike="noStrike" cap="none" normalizeH="0" baseline="0" dirty="0" err="1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struct</a:t>
            </a:r>
            <a:r>
              <a:rPr kumimoji="0" lang="en-US" altLang="en-US" sz="2600" b="1" i="0" u="none" strike="noStrike" cap="none" normalizeH="0" baseline="0" dirty="0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kumimoji="0" lang="en-US" altLang="en-US" sz="2600" b="0" i="0" u="none" strike="noStrike" cap="none" normalizeH="0" baseline="0" dirty="0" err="1">
                <a:ln>
                  <a:noFill/>
                </a:ln>
                <a:solidFill>
                  <a:srgbClr val="008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StructDiem</a:t>
            </a:r>
            <a:r>
              <a:rPr kumimoji="0" lang="en-US" altLang="en-US" sz="2600" b="0" i="0" u="none" strike="noStrike" cap="none" normalizeH="0" baseline="0" dirty="0">
                <a:ln>
                  <a:noFill/>
                </a:ln>
                <a:solidFill>
                  <a:srgbClr val="008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kumimoji="0" lang="en-US" altLang="en-US" sz="2600" b="0" i="0" u="none" strike="noStrike" cap="none" normalizeH="0" baseline="0" dirty="0">
                <a:ln>
                  <a:noFill/>
                </a:ln>
                <a:solidFill>
                  <a:srgbClr val="371F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Diem</a:t>
            </a:r>
            <a:r>
              <a:rPr kumimoji="0" lang="en-US" altLang="en-US" sz="2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;</a:t>
            </a:r>
            <a:br>
              <a:rPr kumimoji="0" lang="en-US" altLang="en-US" sz="2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n-US" altLang="en-US" sz="2600" b="1" i="0" u="none" strike="noStrike" cap="none" normalizeH="0" baseline="0" dirty="0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void </a:t>
            </a:r>
            <a:r>
              <a:rPr kumimoji="0" lang="en-US" altLang="en-US" sz="26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Nhap</a:t>
            </a:r>
            <a:r>
              <a:rPr kumimoji="0" lang="en-US" altLang="en-US" sz="2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kumimoji="0" lang="en-US" altLang="en-US" sz="2600" b="0" i="0" u="none" strike="noStrike" cap="none" normalizeH="0" baseline="0" dirty="0">
                <a:ln>
                  <a:noFill/>
                </a:ln>
                <a:solidFill>
                  <a:srgbClr val="371F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Diem </a:t>
            </a:r>
            <a:r>
              <a:rPr kumimoji="0" lang="en-US" altLang="en-US" sz="2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&amp;d);</a:t>
            </a:r>
            <a:br>
              <a:rPr kumimoji="0" lang="en-US" altLang="en-US" sz="2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n-US" altLang="en-US" sz="2600" b="1" i="0" u="none" strike="noStrike" cap="none" normalizeH="0" baseline="0" dirty="0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void </a:t>
            </a:r>
            <a:r>
              <a:rPr kumimoji="0" lang="en-US" altLang="en-US" sz="26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Xuat</a:t>
            </a:r>
            <a:r>
              <a:rPr kumimoji="0" lang="en-US" altLang="en-US" sz="2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kumimoji="0" lang="en-US" altLang="en-US" sz="2600" b="0" i="0" u="none" strike="noStrike" cap="none" normalizeH="0" baseline="0" dirty="0">
                <a:ln>
                  <a:noFill/>
                </a:ln>
                <a:solidFill>
                  <a:srgbClr val="371F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Diem </a:t>
            </a:r>
            <a:r>
              <a:rPr kumimoji="0" lang="en-US" altLang="en-US" sz="2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d);</a:t>
            </a:r>
            <a:br>
              <a:rPr kumimoji="0" lang="en-US" altLang="en-US" sz="2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n-US" altLang="en-US" sz="2600" b="0" i="0" u="none" strike="noStrike" cap="none" normalizeH="0" baseline="0" dirty="0">
                <a:ln>
                  <a:noFill/>
                </a:ln>
                <a:solidFill>
                  <a:srgbClr val="371F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Diem </a:t>
            </a:r>
            <a:r>
              <a:rPr kumimoji="0" lang="en-US" altLang="en-US" sz="2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Tong(</a:t>
            </a:r>
            <a:r>
              <a:rPr kumimoji="0" lang="en-US" altLang="en-US" sz="2600" b="0" i="0" u="none" strike="noStrike" cap="none" normalizeH="0" baseline="0" dirty="0">
                <a:ln>
                  <a:noFill/>
                </a:ln>
                <a:solidFill>
                  <a:srgbClr val="371F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Diem </a:t>
            </a:r>
            <a:r>
              <a:rPr kumimoji="0" lang="en-US" altLang="en-US" sz="2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d1, </a:t>
            </a:r>
            <a:r>
              <a:rPr kumimoji="0" lang="en-US" altLang="en-US" sz="2600" b="0" i="0" u="none" strike="noStrike" cap="none" normalizeH="0" baseline="0" dirty="0">
                <a:ln>
                  <a:noFill/>
                </a:ln>
                <a:solidFill>
                  <a:srgbClr val="371F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Diem </a:t>
            </a:r>
            <a:r>
              <a:rPr kumimoji="0" lang="en-US" altLang="en-US" sz="2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d2);</a:t>
            </a:r>
            <a:br>
              <a:rPr kumimoji="0" lang="en-US" altLang="en-US" sz="2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n-US" altLang="en-US" sz="2600" b="1" i="0" u="none" strike="noStrike" cap="none" normalizeH="0" baseline="0" dirty="0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double </a:t>
            </a:r>
            <a:r>
              <a:rPr kumimoji="0" lang="en-US" altLang="en-US" sz="26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TinhKhoangCach</a:t>
            </a:r>
            <a:r>
              <a:rPr kumimoji="0" lang="en-US" altLang="en-US" sz="2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kumimoji="0" lang="en-US" altLang="en-US" sz="2600" b="0" i="0" u="none" strike="noStrike" cap="none" normalizeH="0" baseline="0" dirty="0">
                <a:ln>
                  <a:noFill/>
                </a:ln>
                <a:solidFill>
                  <a:srgbClr val="371F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Diem</a:t>
            </a:r>
            <a:r>
              <a:rPr kumimoji="0" lang="en-US" altLang="en-US" sz="2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, </a:t>
            </a:r>
            <a:r>
              <a:rPr kumimoji="0" lang="en-US" altLang="en-US" sz="2600" b="0" i="0" u="none" strike="noStrike" cap="none" normalizeH="0" baseline="0" dirty="0">
                <a:ln>
                  <a:noFill/>
                </a:ln>
                <a:solidFill>
                  <a:srgbClr val="371F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Diem</a:t>
            </a:r>
            <a:r>
              <a:rPr kumimoji="0" lang="en-US" altLang="en-US" sz="2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);</a:t>
            </a:r>
            <a:endParaRPr kumimoji="0" lang="en-US" altLang="en-US" sz="2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2769477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628650" y="76199"/>
            <a:ext cx="7886699" cy="1000697"/>
          </a:xfrm>
        </p:spPr>
        <p:txBody>
          <a:bodyPr/>
          <a:lstStyle/>
          <a:p>
            <a:r>
              <a:rPr lang="en-GB" dirty="0" err="1"/>
              <a:t>Ví</a:t>
            </a:r>
            <a:r>
              <a:rPr lang="en-GB" dirty="0"/>
              <a:t> </a:t>
            </a:r>
            <a:r>
              <a:rPr lang="en-GB" dirty="0" err="1"/>
              <a:t>dụ</a:t>
            </a:r>
            <a:endParaRPr lang="en-US" dirty="0"/>
          </a:p>
        </p:txBody>
      </p:sp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628650" y="2362200"/>
            <a:ext cx="5394425" cy="28931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2600" b="1" i="0" u="none" strike="noStrike" cap="none" normalizeH="0" baseline="0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void </a:t>
            </a:r>
            <a:r>
              <a:rPr kumimoji="0" lang="en-US" altLang="en-US" sz="26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Nhap (</a:t>
            </a:r>
            <a:r>
              <a:rPr kumimoji="0" lang="en-US" altLang="en-US" sz="2600" b="0" i="0" u="none" strike="noStrike" cap="none" normalizeH="0" baseline="0">
                <a:ln>
                  <a:noFill/>
                </a:ln>
                <a:solidFill>
                  <a:srgbClr val="371F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Diem </a:t>
            </a:r>
            <a:r>
              <a:rPr kumimoji="0" lang="en-US" altLang="en-US" sz="26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&amp;d)</a:t>
            </a:r>
            <a:br>
              <a:rPr kumimoji="0" lang="en-US" altLang="en-US" sz="26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n-US" altLang="en-US" sz="26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{</a:t>
            </a:r>
            <a:br>
              <a:rPr kumimoji="0" lang="en-US" altLang="en-US" sz="26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n-US" altLang="en-US" sz="26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   printf(</a:t>
            </a:r>
            <a:r>
              <a:rPr kumimoji="0" lang="en-US" altLang="en-US" sz="2600" b="1" i="0" u="none" strike="noStrike" cap="none" normalizeH="0" baseline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"Hoanh do : "</a:t>
            </a:r>
            <a:r>
              <a:rPr kumimoji="0" lang="en-US" altLang="en-US" sz="26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);</a:t>
            </a:r>
            <a:br>
              <a:rPr kumimoji="0" lang="en-US" altLang="en-US" sz="26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n-US" altLang="en-US" sz="26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   scanf(</a:t>
            </a:r>
            <a:r>
              <a:rPr kumimoji="0" lang="en-US" altLang="en-US" sz="2600" b="1" i="0" u="none" strike="noStrike" cap="none" normalizeH="0" baseline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"</a:t>
            </a:r>
            <a:r>
              <a:rPr kumimoji="0" lang="en-US" altLang="en-US" sz="2600" b="1" i="0" u="none" strike="noStrike" cap="none" normalizeH="0" baseline="0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%lf</a:t>
            </a:r>
            <a:r>
              <a:rPr kumimoji="0" lang="en-US" altLang="en-US" sz="2600" b="1" i="0" u="none" strike="noStrike" cap="none" normalizeH="0" baseline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"</a:t>
            </a:r>
            <a:r>
              <a:rPr kumimoji="0" lang="en-US" altLang="en-US" sz="26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, &amp;d.</a:t>
            </a:r>
            <a:r>
              <a:rPr kumimoji="0" lang="en-US" altLang="en-US" sz="2600" b="0" i="0" u="none" strike="noStrike" cap="none" normalizeH="0" baseline="0">
                <a:ln>
                  <a:noFill/>
                </a:ln>
                <a:solidFill>
                  <a:srgbClr val="660E7A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x</a:t>
            </a:r>
            <a:r>
              <a:rPr kumimoji="0" lang="en-US" altLang="en-US" sz="26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);</a:t>
            </a:r>
            <a:br>
              <a:rPr kumimoji="0" lang="en-US" altLang="en-US" sz="26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n-US" altLang="en-US" sz="26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   printf(</a:t>
            </a:r>
            <a:r>
              <a:rPr kumimoji="0" lang="en-US" altLang="en-US" sz="2600" b="1" i="0" u="none" strike="noStrike" cap="none" normalizeH="0" baseline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"Tung do : "</a:t>
            </a:r>
            <a:r>
              <a:rPr kumimoji="0" lang="en-US" altLang="en-US" sz="26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);</a:t>
            </a:r>
            <a:br>
              <a:rPr kumimoji="0" lang="en-US" altLang="en-US" sz="26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n-US" altLang="en-US" sz="26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   scanf(</a:t>
            </a:r>
            <a:r>
              <a:rPr kumimoji="0" lang="en-US" altLang="en-US" sz="2600" b="1" i="0" u="none" strike="noStrike" cap="none" normalizeH="0" baseline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"</a:t>
            </a:r>
            <a:r>
              <a:rPr kumimoji="0" lang="en-US" altLang="en-US" sz="2600" b="1" i="0" u="none" strike="noStrike" cap="none" normalizeH="0" baseline="0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%lf</a:t>
            </a:r>
            <a:r>
              <a:rPr kumimoji="0" lang="en-US" altLang="en-US" sz="2600" b="1" i="0" u="none" strike="noStrike" cap="none" normalizeH="0" baseline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"</a:t>
            </a:r>
            <a:r>
              <a:rPr kumimoji="0" lang="en-US" altLang="en-US" sz="26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, &amp;d.</a:t>
            </a:r>
            <a:r>
              <a:rPr kumimoji="0" lang="en-US" altLang="en-US" sz="2600" b="0" i="0" u="none" strike="noStrike" cap="none" normalizeH="0" baseline="0">
                <a:ln>
                  <a:noFill/>
                </a:ln>
                <a:solidFill>
                  <a:srgbClr val="660E7A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y</a:t>
            </a:r>
            <a:r>
              <a:rPr kumimoji="0" lang="en-US" altLang="en-US" sz="26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);</a:t>
            </a:r>
            <a:br>
              <a:rPr kumimoji="0" lang="en-US" altLang="en-US" sz="26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n-US" altLang="en-US" sz="26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}</a:t>
            </a:r>
            <a:endParaRPr kumimoji="0" lang="en-US" altLang="en-US" sz="26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748554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628650" y="76199"/>
            <a:ext cx="7886699" cy="1000697"/>
          </a:xfrm>
        </p:spPr>
        <p:txBody>
          <a:bodyPr/>
          <a:lstStyle/>
          <a:p>
            <a:r>
              <a:rPr lang="en-GB" dirty="0" err="1"/>
              <a:t>Ví</a:t>
            </a:r>
            <a:r>
              <a:rPr lang="en-GB" dirty="0"/>
              <a:t> </a:t>
            </a:r>
            <a:r>
              <a:rPr lang="en-GB" dirty="0" err="1"/>
              <a:t>dụ</a:t>
            </a:r>
            <a:endParaRPr lang="en-US" dirty="0"/>
          </a:p>
        </p:txBody>
      </p:sp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76200" y="1864816"/>
            <a:ext cx="9033242" cy="4154984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2400" b="1" i="0" u="none" strike="noStrike" cap="none" normalizeH="0" baseline="0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void </a:t>
            </a:r>
            <a:r>
              <a:rPr kumimoji="0" lang="en-US" alt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Xuat (</a:t>
            </a:r>
            <a:r>
              <a:rPr kumimoji="0" lang="en-US" altLang="en-US" sz="2400" b="0" i="0" u="none" strike="noStrike" cap="none" normalizeH="0" baseline="0">
                <a:ln>
                  <a:noFill/>
                </a:ln>
                <a:solidFill>
                  <a:srgbClr val="371F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Diem </a:t>
            </a:r>
            <a:r>
              <a:rPr kumimoji="0" lang="en-US" alt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d)</a:t>
            </a:r>
            <a:br>
              <a:rPr kumimoji="0" lang="en-US" alt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n-US" alt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{</a:t>
            </a:r>
            <a:br>
              <a:rPr kumimoji="0" lang="en-US" alt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n-US" alt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   printf(</a:t>
            </a:r>
            <a:r>
              <a:rPr kumimoji="0" lang="en-US" altLang="en-US" sz="2400" b="1" i="0" u="none" strike="noStrike" cap="none" normalizeH="0" baseline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"Toa do diem: (</a:t>
            </a:r>
            <a:r>
              <a:rPr kumimoji="0" lang="en-US" altLang="en-US" sz="2400" b="1" i="0" u="none" strike="noStrike" cap="none" normalizeH="0" baseline="0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%lf</a:t>
            </a:r>
            <a:r>
              <a:rPr kumimoji="0" lang="en-US" altLang="en-US" sz="2400" b="1" i="0" u="none" strike="noStrike" cap="none" normalizeH="0" baseline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, </a:t>
            </a:r>
            <a:r>
              <a:rPr kumimoji="0" lang="en-US" altLang="en-US" sz="2400" b="1" i="0" u="none" strike="noStrike" cap="none" normalizeH="0" baseline="0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%lf</a:t>
            </a:r>
            <a:r>
              <a:rPr kumimoji="0" lang="en-US" altLang="en-US" sz="2400" b="1" i="0" u="none" strike="noStrike" cap="none" normalizeH="0" baseline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)"</a:t>
            </a:r>
            <a:r>
              <a:rPr kumimoji="0" lang="en-US" alt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, d.</a:t>
            </a:r>
            <a:r>
              <a:rPr kumimoji="0" lang="en-US" altLang="en-US" sz="2400" b="0" i="0" u="none" strike="noStrike" cap="none" normalizeH="0" baseline="0">
                <a:ln>
                  <a:noFill/>
                </a:ln>
                <a:solidFill>
                  <a:srgbClr val="660E7A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x</a:t>
            </a:r>
            <a:r>
              <a:rPr kumimoji="0" lang="en-US" alt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, d.</a:t>
            </a:r>
            <a:r>
              <a:rPr kumimoji="0" lang="en-US" altLang="en-US" sz="2400" b="0" i="0" u="none" strike="noStrike" cap="none" normalizeH="0" baseline="0">
                <a:ln>
                  <a:noFill/>
                </a:ln>
                <a:solidFill>
                  <a:srgbClr val="660E7A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y</a:t>
            </a:r>
            <a:r>
              <a:rPr kumimoji="0" lang="en-US" alt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);</a:t>
            </a:r>
            <a:br>
              <a:rPr kumimoji="0" lang="en-US" alt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n-US" alt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}</a:t>
            </a:r>
            <a:br>
              <a:rPr kumimoji="0" lang="en-US" alt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n-US" altLang="en-US" sz="2400" b="0" i="0" u="none" strike="noStrike" cap="none" normalizeH="0" baseline="0">
                <a:ln>
                  <a:noFill/>
                </a:ln>
                <a:solidFill>
                  <a:srgbClr val="371F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Diem </a:t>
            </a:r>
            <a:r>
              <a:rPr kumimoji="0" lang="en-US" alt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Tong (</a:t>
            </a:r>
            <a:r>
              <a:rPr kumimoji="0" lang="en-US" altLang="en-US" sz="2400" b="0" i="0" u="none" strike="noStrike" cap="none" normalizeH="0" baseline="0">
                <a:ln>
                  <a:noFill/>
                </a:ln>
                <a:solidFill>
                  <a:srgbClr val="371F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Diem </a:t>
            </a:r>
            <a:r>
              <a:rPr kumimoji="0" lang="en-US" alt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d1, </a:t>
            </a:r>
            <a:r>
              <a:rPr kumimoji="0" lang="en-US" altLang="en-US" sz="2400" b="0" i="0" u="none" strike="noStrike" cap="none" normalizeH="0" baseline="0">
                <a:ln>
                  <a:noFill/>
                </a:ln>
                <a:solidFill>
                  <a:srgbClr val="371F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Diem </a:t>
            </a:r>
            <a:r>
              <a:rPr kumimoji="0" lang="en-US" alt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d2)</a:t>
            </a:r>
            <a:br>
              <a:rPr kumimoji="0" lang="en-US" alt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n-US" alt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{</a:t>
            </a:r>
            <a:br>
              <a:rPr kumimoji="0" lang="en-US" alt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n-US" alt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   </a:t>
            </a:r>
            <a:r>
              <a:rPr kumimoji="0" lang="en-US" altLang="en-US" sz="2400" b="0" i="0" u="none" strike="noStrike" cap="none" normalizeH="0" baseline="0">
                <a:ln>
                  <a:noFill/>
                </a:ln>
                <a:solidFill>
                  <a:srgbClr val="371F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Diem </a:t>
            </a:r>
            <a:r>
              <a:rPr kumimoji="0" lang="en-US" alt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temp;</a:t>
            </a:r>
            <a:br>
              <a:rPr kumimoji="0" lang="en-US" alt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n-US" alt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   temp.</a:t>
            </a:r>
            <a:r>
              <a:rPr kumimoji="0" lang="en-US" altLang="en-US" sz="2400" b="0" i="0" u="none" strike="noStrike" cap="none" normalizeH="0" baseline="0">
                <a:ln>
                  <a:noFill/>
                </a:ln>
                <a:solidFill>
                  <a:srgbClr val="660E7A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x </a:t>
            </a:r>
            <a:r>
              <a:rPr kumimoji="0" lang="en-US" alt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= d1.</a:t>
            </a:r>
            <a:r>
              <a:rPr kumimoji="0" lang="en-US" altLang="en-US" sz="2400" b="0" i="0" u="none" strike="noStrike" cap="none" normalizeH="0" baseline="0">
                <a:ln>
                  <a:noFill/>
                </a:ln>
                <a:solidFill>
                  <a:srgbClr val="660E7A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x </a:t>
            </a:r>
            <a:r>
              <a:rPr kumimoji="0" lang="en-US" alt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+ d2.</a:t>
            </a:r>
            <a:r>
              <a:rPr kumimoji="0" lang="en-US" altLang="en-US" sz="2400" b="0" i="0" u="none" strike="noStrike" cap="none" normalizeH="0" baseline="0">
                <a:ln>
                  <a:noFill/>
                </a:ln>
                <a:solidFill>
                  <a:srgbClr val="660E7A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x </a:t>
            </a:r>
            <a:r>
              <a:rPr kumimoji="0" lang="en-US" alt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;</a:t>
            </a:r>
            <a:br>
              <a:rPr kumimoji="0" lang="en-US" alt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n-US" alt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   temp.</a:t>
            </a:r>
            <a:r>
              <a:rPr kumimoji="0" lang="en-US" altLang="en-US" sz="2400" b="0" i="0" u="none" strike="noStrike" cap="none" normalizeH="0" baseline="0">
                <a:ln>
                  <a:noFill/>
                </a:ln>
                <a:solidFill>
                  <a:srgbClr val="660E7A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y </a:t>
            </a:r>
            <a:r>
              <a:rPr kumimoji="0" lang="en-US" alt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= d1.</a:t>
            </a:r>
            <a:r>
              <a:rPr kumimoji="0" lang="en-US" altLang="en-US" sz="2400" b="0" i="0" u="none" strike="noStrike" cap="none" normalizeH="0" baseline="0">
                <a:ln>
                  <a:noFill/>
                </a:ln>
                <a:solidFill>
                  <a:srgbClr val="660E7A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y </a:t>
            </a:r>
            <a:r>
              <a:rPr kumimoji="0" lang="en-US" alt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+ d2.</a:t>
            </a:r>
            <a:r>
              <a:rPr kumimoji="0" lang="en-US" altLang="en-US" sz="2400" b="0" i="0" u="none" strike="noStrike" cap="none" normalizeH="0" baseline="0">
                <a:ln>
                  <a:noFill/>
                </a:ln>
                <a:solidFill>
                  <a:srgbClr val="660E7A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y </a:t>
            </a:r>
            <a:r>
              <a:rPr kumimoji="0" lang="en-US" alt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;</a:t>
            </a:r>
            <a:br>
              <a:rPr kumimoji="0" lang="en-US" alt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n-US" alt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   </a:t>
            </a:r>
            <a:r>
              <a:rPr kumimoji="0" lang="en-US" altLang="en-US" sz="2400" b="1" i="0" u="none" strike="noStrike" cap="none" normalizeH="0" baseline="0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return </a:t>
            </a:r>
            <a:r>
              <a:rPr kumimoji="0" lang="en-US" alt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temp;</a:t>
            </a:r>
            <a:br>
              <a:rPr kumimoji="0" lang="en-US" alt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n-US" alt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}</a:t>
            </a:r>
            <a:endParaRPr kumimoji="0" lang="en-US" alt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5817322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Ví</a:t>
            </a:r>
            <a:r>
              <a:rPr lang="en-US" dirty="0"/>
              <a:t> </a:t>
            </a:r>
            <a:r>
              <a:rPr lang="en-US" dirty="0" err="1"/>
              <a:t>dụ</a:t>
            </a:r>
            <a:endParaRPr lang="en-US" dirty="0"/>
          </a:p>
        </p:txBody>
      </p:sp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76200" y="3034605"/>
            <a:ext cx="8927444" cy="1384995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en-US" altLang="en-US" sz="2100" b="1" i="0" u="none" strike="noStrike" cap="none" normalizeH="0" baseline="0" dirty="0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double </a:t>
            </a:r>
            <a:r>
              <a:rPr kumimoji="0" lang="en-US" altLang="en-US" sz="21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TinhKhoangCach</a:t>
            </a:r>
            <a:r>
              <a:rPr kumimoji="0" lang="en-US" altLang="en-US" sz="21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kumimoji="0" lang="en-US" altLang="en-US" sz="2100" b="0" i="0" u="none" strike="noStrike" cap="none" normalizeH="0" baseline="0" dirty="0">
                <a:ln>
                  <a:noFill/>
                </a:ln>
                <a:solidFill>
                  <a:srgbClr val="371F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Diem </a:t>
            </a:r>
            <a:r>
              <a:rPr kumimoji="0" lang="en-US" altLang="en-US" sz="21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A, </a:t>
            </a:r>
            <a:r>
              <a:rPr kumimoji="0" lang="en-US" altLang="en-US" sz="2100" b="0" i="0" u="none" strike="noStrike" cap="none" normalizeH="0" baseline="0" dirty="0">
                <a:ln>
                  <a:noFill/>
                </a:ln>
                <a:solidFill>
                  <a:srgbClr val="371F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Diem </a:t>
            </a:r>
            <a:r>
              <a:rPr kumimoji="0" lang="en-US" altLang="en-US" sz="21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B)</a:t>
            </a:r>
            <a:br>
              <a:rPr kumimoji="0" lang="en-US" altLang="en-US" sz="21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n-US" altLang="en-US" sz="21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{</a:t>
            </a:r>
            <a:br>
              <a:rPr kumimoji="0" lang="en-US" altLang="en-US" sz="21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n-US" altLang="en-US" sz="21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altLang="en-US" sz="2100" b="1" dirty="0">
                <a:solidFill>
                  <a:srgbClr val="00008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return </a:t>
            </a:r>
            <a:r>
              <a:rPr kumimoji="0" lang="en-US" altLang="en-US" sz="21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sqrt</a:t>
            </a:r>
            <a:r>
              <a:rPr kumimoji="0" lang="en-US" altLang="en-US" sz="21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((</a:t>
            </a:r>
            <a:r>
              <a:rPr kumimoji="0" lang="en-US" altLang="en-US" sz="21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A.</a:t>
            </a:r>
            <a:r>
              <a:rPr kumimoji="0" lang="en-US" altLang="en-US" sz="2100" b="0" i="0" u="none" strike="noStrike" cap="none" normalizeH="0" baseline="0" dirty="0" err="1">
                <a:ln>
                  <a:noFill/>
                </a:ln>
                <a:solidFill>
                  <a:srgbClr val="660E7A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x</a:t>
            </a:r>
            <a:r>
              <a:rPr kumimoji="0" lang="en-US" altLang="en-US" sz="21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-B.</a:t>
            </a:r>
            <a:r>
              <a:rPr kumimoji="0" lang="en-US" altLang="en-US" sz="2100" b="0" i="0" u="none" strike="noStrike" cap="none" normalizeH="0" baseline="0" dirty="0" err="1">
                <a:ln>
                  <a:noFill/>
                </a:ln>
                <a:solidFill>
                  <a:srgbClr val="660E7A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x</a:t>
            </a:r>
            <a:r>
              <a:rPr kumimoji="0" lang="en-US" altLang="en-US" sz="21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)*(</a:t>
            </a:r>
            <a:r>
              <a:rPr kumimoji="0" lang="en-US" altLang="en-US" sz="21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A.</a:t>
            </a:r>
            <a:r>
              <a:rPr kumimoji="0" lang="en-US" altLang="en-US" sz="2100" b="0" i="0" u="none" strike="noStrike" cap="none" normalizeH="0" baseline="0" dirty="0" err="1">
                <a:ln>
                  <a:noFill/>
                </a:ln>
                <a:solidFill>
                  <a:srgbClr val="660E7A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x</a:t>
            </a:r>
            <a:r>
              <a:rPr kumimoji="0" lang="en-US" altLang="en-US" sz="21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-B.</a:t>
            </a:r>
            <a:r>
              <a:rPr kumimoji="0" lang="en-US" altLang="en-US" sz="2100" b="0" i="0" u="none" strike="noStrike" cap="none" normalizeH="0" baseline="0" dirty="0" err="1">
                <a:ln>
                  <a:noFill/>
                </a:ln>
                <a:solidFill>
                  <a:srgbClr val="660E7A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x</a:t>
            </a:r>
            <a:r>
              <a:rPr kumimoji="0" lang="en-US" altLang="en-US" sz="21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)+(</a:t>
            </a:r>
            <a:r>
              <a:rPr kumimoji="0" lang="en-US" altLang="en-US" sz="21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A.</a:t>
            </a:r>
            <a:r>
              <a:rPr kumimoji="0" lang="en-US" altLang="en-US" sz="2100" b="0" i="0" u="none" strike="noStrike" cap="none" normalizeH="0" baseline="0" dirty="0" err="1">
                <a:ln>
                  <a:noFill/>
                </a:ln>
                <a:solidFill>
                  <a:srgbClr val="660E7A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y</a:t>
            </a:r>
            <a:r>
              <a:rPr kumimoji="0" lang="en-US" altLang="en-US" sz="21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-B.</a:t>
            </a:r>
            <a:r>
              <a:rPr kumimoji="0" lang="en-US" altLang="en-US" sz="2100" b="0" i="0" u="none" strike="noStrike" cap="none" normalizeH="0" baseline="0" dirty="0" err="1">
                <a:ln>
                  <a:noFill/>
                </a:ln>
                <a:solidFill>
                  <a:srgbClr val="660E7A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y</a:t>
            </a:r>
            <a:r>
              <a:rPr kumimoji="0" lang="en-US" altLang="en-US" sz="21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)*(</a:t>
            </a:r>
            <a:r>
              <a:rPr kumimoji="0" lang="en-US" altLang="en-US" sz="21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A.</a:t>
            </a:r>
            <a:r>
              <a:rPr kumimoji="0" lang="en-US" altLang="en-US" sz="2100" b="0" i="0" u="none" strike="noStrike" cap="none" normalizeH="0" baseline="0" dirty="0" err="1">
                <a:ln>
                  <a:noFill/>
                </a:ln>
                <a:solidFill>
                  <a:srgbClr val="660E7A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y</a:t>
            </a:r>
            <a:r>
              <a:rPr kumimoji="0" lang="en-US" altLang="en-US" sz="21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-B.</a:t>
            </a:r>
            <a:r>
              <a:rPr kumimoji="0" lang="en-US" altLang="en-US" sz="2100" b="0" i="0" u="none" strike="noStrike" cap="none" normalizeH="0" baseline="0" dirty="0" err="1">
                <a:ln>
                  <a:noFill/>
                </a:ln>
                <a:solidFill>
                  <a:srgbClr val="660E7A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y</a:t>
            </a:r>
            <a:r>
              <a:rPr kumimoji="0" lang="en-US" altLang="en-US" sz="21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));</a:t>
            </a:r>
            <a:br>
              <a:rPr kumimoji="0" lang="en-US" altLang="en-US" sz="21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n-US" altLang="en-US" sz="21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}  </a:t>
            </a:r>
            <a:endParaRPr kumimoji="0" lang="en-US" altLang="en-US" sz="21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2357948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883920" y="-3929"/>
            <a:ext cx="6955750" cy="6863417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2000" b="1" i="0" u="none" strike="noStrike" cap="none" normalizeH="0" baseline="0" dirty="0" err="1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int</a:t>
            </a:r>
            <a:r>
              <a:rPr kumimoji="0" lang="en-US" altLang="en-US" sz="2000" b="1" i="0" u="none" strike="noStrike" cap="none" normalizeH="0" baseline="0" dirty="0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main()</a:t>
            </a:r>
            <a:b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{</a:t>
            </a:r>
            <a:b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   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371F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Diem 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A , B, AB;    </a:t>
            </a:r>
            <a:br>
              <a:rPr kumimoji="0" lang="en-US" altLang="en-US" sz="2000" b="0" i="1" u="none" strike="noStrike" cap="none" normalizeH="0" baseline="0" dirty="0">
                <a:ln>
                  <a:noFill/>
                </a:ln>
                <a:solidFill>
                  <a:srgbClr val="808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n-US" altLang="en-US" sz="2000" b="0" i="1" u="none" strike="noStrike" cap="none" normalizeH="0" baseline="0" dirty="0">
                <a:ln>
                  <a:noFill/>
                </a:ln>
                <a:solidFill>
                  <a:srgbClr val="808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   </a:t>
            </a:r>
            <a:r>
              <a:rPr kumimoji="0" lang="en-US" altLang="en-US" sz="2000" b="1" i="0" u="none" strike="noStrike" cap="none" normalizeH="0" baseline="0" dirty="0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double 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kc;</a:t>
            </a:r>
            <a:b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   </a:t>
            </a:r>
            <a:r>
              <a:rPr kumimoji="0" lang="en-US" altLang="en-US" sz="20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printf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kumimoji="0" lang="en-US" altLang="en-US" sz="2000" b="1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"</a:t>
            </a:r>
            <a:r>
              <a:rPr kumimoji="0" lang="en-US" altLang="en-US" sz="2000" b="1" i="0" u="none" strike="noStrike" cap="none" normalizeH="0" baseline="0" dirty="0" err="1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Nhap</a:t>
            </a:r>
            <a:r>
              <a:rPr kumimoji="0" lang="en-US" altLang="en-US" sz="2000" b="1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kumimoji="0" lang="en-US" altLang="en-US" sz="2000" b="1" i="0" u="none" strike="noStrike" cap="none" normalizeH="0" baseline="0" dirty="0" err="1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vao</a:t>
            </a:r>
            <a:r>
              <a:rPr kumimoji="0" lang="en-US" altLang="en-US" sz="2000" b="1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kumimoji="0" lang="en-US" altLang="en-US" sz="2000" b="1" i="0" u="none" strike="noStrike" cap="none" normalizeH="0" baseline="0" dirty="0" err="1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toa</a:t>
            </a:r>
            <a:r>
              <a:rPr kumimoji="0" lang="en-US" altLang="en-US" sz="2000" b="1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do diem A: "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);</a:t>
            </a:r>
            <a:b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   </a:t>
            </a:r>
            <a:r>
              <a:rPr kumimoji="0" lang="en-US" altLang="en-US" sz="20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Nhap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(A);</a:t>
            </a:r>
            <a:b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   </a:t>
            </a:r>
            <a:r>
              <a:rPr kumimoji="0" lang="en-US" altLang="en-US" sz="20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printf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kumimoji="0" lang="en-US" altLang="en-US" sz="2000" b="1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"Toa do diem A: "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);</a:t>
            </a:r>
            <a:b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   </a:t>
            </a:r>
            <a:r>
              <a:rPr kumimoji="0" lang="en-US" altLang="en-US" sz="20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Xuat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(A);</a:t>
            </a:r>
            <a:b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   </a:t>
            </a:r>
            <a:r>
              <a:rPr kumimoji="0" lang="en-US" altLang="en-US" sz="20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printf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kumimoji="0" lang="en-US" altLang="en-US" sz="2000" b="1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"</a:t>
            </a:r>
            <a:r>
              <a:rPr kumimoji="0" lang="en-US" altLang="en-US" sz="2000" b="1" i="0" u="none" strike="noStrike" cap="none" normalizeH="0" baseline="0" dirty="0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\</a:t>
            </a:r>
            <a:r>
              <a:rPr kumimoji="0" lang="en-US" altLang="en-US" sz="2000" b="1" i="0" u="none" strike="noStrike" cap="none" normalizeH="0" baseline="0" dirty="0" err="1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n</a:t>
            </a:r>
            <a:r>
              <a:rPr kumimoji="0" lang="en-US" altLang="en-US" sz="2000" b="1" i="0" u="none" strike="noStrike" cap="none" normalizeH="0" baseline="0" dirty="0" err="1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Nhap</a:t>
            </a:r>
            <a:r>
              <a:rPr kumimoji="0" lang="en-US" altLang="en-US" sz="2000" b="1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kumimoji="0" lang="en-US" altLang="en-US" sz="2000" b="1" i="0" u="none" strike="noStrike" cap="none" normalizeH="0" baseline="0" dirty="0" err="1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vao</a:t>
            </a:r>
            <a:r>
              <a:rPr kumimoji="0" lang="en-US" altLang="en-US" sz="2000" b="1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kumimoji="0" lang="en-US" altLang="en-US" sz="2000" b="1" i="0" u="none" strike="noStrike" cap="none" normalizeH="0" baseline="0" dirty="0" err="1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toa</a:t>
            </a:r>
            <a:r>
              <a:rPr kumimoji="0" lang="en-US" altLang="en-US" sz="2000" b="1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do diem B: "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);</a:t>
            </a:r>
            <a:b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   </a:t>
            </a:r>
            <a:r>
              <a:rPr kumimoji="0" lang="en-US" altLang="en-US" sz="20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Nhap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(B);</a:t>
            </a:r>
            <a:b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   </a:t>
            </a:r>
            <a:r>
              <a:rPr kumimoji="0" lang="en-US" altLang="en-US" sz="20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printf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kumimoji="0" lang="en-US" altLang="en-US" sz="2000" b="1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"Toa do diem B: "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);</a:t>
            </a:r>
            <a:b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   </a:t>
            </a:r>
            <a:r>
              <a:rPr kumimoji="0" lang="en-US" altLang="en-US" sz="20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Xuat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(B);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   </a:t>
            </a:r>
            <a:r>
              <a:rPr kumimoji="0" lang="en-US" altLang="en-US" sz="20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printf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kumimoji="0" lang="en-US" altLang="en-US" sz="2000" b="1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"</a:t>
            </a:r>
            <a:r>
              <a:rPr kumimoji="0" lang="en-US" altLang="en-US" sz="2000" b="1" i="0" u="none" strike="noStrike" cap="none" normalizeH="0" baseline="0" dirty="0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\n</a:t>
            </a:r>
            <a:r>
              <a:rPr kumimoji="0" lang="en-US" altLang="en-US" sz="2000" b="1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Toa do tong </a:t>
            </a:r>
            <a:r>
              <a:rPr kumimoji="0" lang="en-US" altLang="en-US" sz="2000" b="1" i="0" u="none" strike="noStrike" cap="none" normalizeH="0" baseline="0" dirty="0" err="1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cua</a:t>
            </a:r>
            <a:r>
              <a:rPr kumimoji="0" lang="en-US" altLang="en-US" sz="2000" b="1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A </a:t>
            </a:r>
            <a:r>
              <a:rPr kumimoji="0" lang="en-US" altLang="en-US" sz="2000" b="1" i="0" u="none" strike="noStrike" cap="none" normalizeH="0" baseline="0" dirty="0" err="1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va</a:t>
            </a:r>
            <a:r>
              <a:rPr kumimoji="0" lang="en-US" altLang="en-US" sz="2000" b="1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B: "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);</a:t>
            </a:r>
            <a:b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   AB = Tong  (A, B);</a:t>
            </a:r>
            <a:b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   </a:t>
            </a:r>
            <a:r>
              <a:rPr kumimoji="0" lang="en-US" altLang="en-US" sz="20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Xuat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(AB);</a:t>
            </a:r>
            <a:b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   kc=</a:t>
            </a:r>
            <a:r>
              <a:rPr kumimoji="0" lang="en-US" altLang="en-US" sz="20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TinhKhoangCach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(A, B);</a:t>
            </a:r>
            <a:b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   </a:t>
            </a:r>
            <a:r>
              <a:rPr kumimoji="0" lang="en-US" altLang="en-US" sz="20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printf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kumimoji="0" lang="en-US" altLang="en-US" sz="2000" b="1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"</a:t>
            </a:r>
            <a:r>
              <a:rPr kumimoji="0" lang="en-US" altLang="en-US" sz="2000" b="1" i="0" u="none" strike="noStrike" cap="none" normalizeH="0" baseline="0" dirty="0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\</a:t>
            </a:r>
            <a:r>
              <a:rPr kumimoji="0" lang="en-US" altLang="en-US" sz="2000" b="1" i="0" u="none" strike="noStrike" cap="none" normalizeH="0" baseline="0" dirty="0" err="1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n</a:t>
            </a:r>
            <a:r>
              <a:rPr kumimoji="0" lang="en-US" altLang="en-US" sz="2000" b="1" i="0" u="none" strike="noStrike" cap="none" normalizeH="0" baseline="0" dirty="0" err="1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Khoang</a:t>
            </a:r>
            <a:r>
              <a:rPr kumimoji="0" lang="en-US" altLang="en-US" sz="2000" b="1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kumimoji="0" lang="en-US" altLang="en-US" sz="2000" b="1" i="0" u="none" strike="noStrike" cap="none" normalizeH="0" baseline="0" dirty="0" err="1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cach</a:t>
            </a:r>
            <a:r>
              <a:rPr kumimoji="0" lang="en-US" altLang="en-US" sz="2000" b="1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A </a:t>
            </a:r>
            <a:r>
              <a:rPr kumimoji="0" lang="en-US" altLang="en-US" sz="2000" b="1" i="0" u="none" strike="noStrike" cap="none" normalizeH="0" baseline="0" dirty="0" err="1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va</a:t>
            </a:r>
            <a:r>
              <a:rPr kumimoji="0" lang="en-US" altLang="en-US" sz="2000" b="1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B: </a:t>
            </a:r>
            <a:r>
              <a:rPr kumimoji="0" lang="en-US" altLang="en-US" sz="2000" b="1" i="0" u="none" strike="noStrike" cap="none" normalizeH="0" baseline="0" dirty="0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%lf</a:t>
            </a:r>
            <a:r>
              <a:rPr kumimoji="0" lang="en-US" altLang="en-US" sz="2000" b="1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"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, kc);</a:t>
            </a:r>
            <a:b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b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   </a:t>
            </a:r>
            <a:r>
              <a:rPr kumimoji="0" lang="en-US" altLang="en-US" sz="20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getch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();</a:t>
            </a:r>
            <a:b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   </a:t>
            </a:r>
            <a:r>
              <a:rPr kumimoji="0" lang="en-US" altLang="en-US" sz="2000" b="1" i="0" u="none" strike="noStrike" cap="none" normalizeH="0" baseline="0" dirty="0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return 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0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;</a:t>
            </a:r>
            <a:b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}</a:t>
            </a:r>
            <a:endParaRPr kumimoji="0" lang="en-US" altLang="en-US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1849154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533400" y="2209800"/>
            <a:ext cx="8077200" cy="2362200"/>
          </a:xfrm>
          <a:prstGeom prst="round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BÀI TẬP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0141363-A33A-4BDB-86FB-2F1C30A2F24F}" type="slidenum">
              <a:rPr lang="en-US" smtClean="0"/>
              <a:pPr>
                <a:defRPr/>
              </a:pPr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42870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Bài</a:t>
            </a:r>
            <a:r>
              <a:rPr lang="en-US" dirty="0"/>
              <a:t> </a:t>
            </a:r>
            <a:r>
              <a:rPr lang="en-US" dirty="0" err="1"/>
              <a:t>tập</a:t>
            </a:r>
            <a:r>
              <a:rPr lang="en-US" dirty="0"/>
              <a:t> 1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4294967295"/>
          </p:nvPr>
        </p:nvSpPr>
        <p:spPr>
          <a:xfrm>
            <a:off x="628650" y="1676400"/>
            <a:ext cx="8210550" cy="480060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45720" indent="0">
              <a:buNone/>
            </a:pP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Viết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</a:t>
            </a:r>
            <a:r>
              <a:rPr lang="vi-V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ươn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g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trình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nhập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thông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tin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sinh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viên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cấu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trúc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như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sau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Mã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sinh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viên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en-US" sz="28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mssv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Họ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tên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28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hoTen</a:t>
            </a:r>
            <a:r>
              <a:rPr lang="en-US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Điểm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giữa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kỳ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en-US" sz="28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gk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Điểm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thực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hành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en-US" sz="28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Điểm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lý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thuyết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en-US" sz="28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lt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marL="45720" indent="0">
              <a:buNone/>
            </a:pP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Tính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đ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iểm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tổng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kết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môn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theo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công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thức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</a:p>
          <a:p>
            <a:pPr marL="45720" indent="0" algn="ctr">
              <a:buNone/>
            </a:pP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gk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*10%+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*30%+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lt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*60%</a:t>
            </a:r>
          </a:p>
        </p:txBody>
      </p:sp>
    </p:spTree>
    <p:extLst>
      <p:ext uri="{BB962C8B-B14F-4D97-AF65-F5344CB8AC3E}">
        <p14:creationId xmlns:p14="http://schemas.microsoft.com/office/powerpoint/2010/main" val="65802067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err="1"/>
              <a:t>Bài</a:t>
            </a:r>
            <a:r>
              <a:rPr lang="en-GB" dirty="0"/>
              <a:t> </a:t>
            </a:r>
            <a:r>
              <a:rPr lang="en-GB" dirty="0" err="1"/>
              <a:t>tập</a:t>
            </a:r>
            <a:r>
              <a:rPr lang="en-GB" dirty="0"/>
              <a:t> 2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4294967295"/>
          </p:nvPr>
        </p:nvSpPr>
        <p:spPr>
          <a:xfrm>
            <a:off x="628650" y="1371600"/>
            <a:ext cx="8134350" cy="4953000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" indent="0" algn="just">
              <a:lnSpc>
                <a:spcPct val="150000"/>
              </a:lnSpc>
              <a:buNone/>
            </a:pPr>
            <a:r>
              <a:rPr lang="en-GB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Sử</a:t>
            </a:r>
            <a:r>
              <a:rPr lang="en-GB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dụng</a:t>
            </a:r>
            <a:r>
              <a:rPr lang="en-GB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KDL </a:t>
            </a:r>
            <a:r>
              <a:rPr lang="en-GB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GB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cấu</a:t>
            </a:r>
            <a:r>
              <a:rPr lang="en-GB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trúc</a:t>
            </a:r>
            <a:r>
              <a:rPr lang="en-GB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GB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khai</a:t>
            </a:r>
            <a:r>
              <a:rPr lang="en-GB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báo</a:t>
            </a:r>
            <a:r>
              <a:rPr lang="en-GB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GB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viết</a:t>
            </a:r>
            <a:r>
              <a:rPr lang="en-GB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chương</a:t>
            </a:r>
            <a:r>
              <a:rPr lang="en-GB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trình</a:t>
            </a:r>
            <a:r>
              <a:rPr lang="en-GB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gồm</a:t>
            </a:r>
            <a:r>
              <a:rPr lang="en-GB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GB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chức</a:t>
            </a:r>
            <a:r>
              <a:rPr lang="en-GB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năng</a:t>
            </a:r>
            <a:r>
              <a:rPr lang="en-GB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sau</a:t>
            </a:r>
            <a:r>
              <a:rPr lang="en-GB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560070" indent="-514350" algn="just">
              <a:lnSpc>
                <a:spcPct val="150000"/>
              </a:lnSpc>
              <a:buAutoNum type="arabicPeriod"/>
            </a:pPr>
            <a:r>
              <a:rPr lang="en-GB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Nhập</a:t>
            </a:r>
            <a:r>
              <a:rPr lang="en-GB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en-GB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 </a:t>
            </a:r>
            <a:r>
              <a:rPr lang="en-GB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phân</a:t>
            </a:r>
            <a:r>
              <a:rPr lang="en-GB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endParaRPr lang="en-GB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60070" indent="-514350" algn="just">
              <a:lnSpc>
                <a:spcPct val="150000"/>
              </a:lnSpc>
              <a:buAutoNum type="arabicPeriod"/>
            </a:pPr>
            <a:r>
              <a:rPr lang="en-GB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Tính</a:t>
            </a:r>
            <a:r>
              <a:rPr lang="en-GB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tổng</a:t>
            </a:r>
            <a:r>
              <a:rPr lang="en-GB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GB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tích</a:t>
            </a:r>
            <a:r>
              <a:rPr lang="en-GB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hai</a:t>
            </a:r>
            <a:r>
              <a:rPr lang="en-GB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phân</a:t>
            </a:r>
            <a:r>
              <a:rPr lang="en-GB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GB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en-GB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kết</a:t>
            </a:r>
            <a:r>
              <a:rPr lang="en-GB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quả</a:t>
            </a:r>
            <a:r>
              <a:rPr lang="en-GB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phải</a:t>
            </a:r>
            <a:r>
              <a:rPr lang="en-GB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GB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phân</a:t>
            </a:r>
            <a:r>
              <a:rPr lang="en-GB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GB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tối</a:t>
            </a:r>
            <a:r>
              <a:rPr lang="en-GB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giản</a:t>
            </a:r>
            <a:r>
              <a:rPr lang="en-GB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marL="560070" indent="-514350" algn="just">
              <a:lnSpc>
                <a:spcPct val="150000"/>
              </a:lnSpc>
              <a:buAutoNum type="arabicPeriod"/>
            </a:pPr>
            <a:r>
              <a:rPr lang="en-GB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Xuất</a:t>
            </a:r>
            <a:r>
              <a:rPr lang="en-GB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kết</a:t>
            </a:r>
            <a:r>
              <a:rPr lang="en-GB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quả</a:t>
            </a:r>
            <a:r>
              <a:rPr lang="en-GB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ra</a:t>
            </a:r>
            <a:r>
              <a:rPr lang="en-GB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màn</a:t>
            </a:r>
            <a:r>
              <a:rPr lang="en-GB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endParaRPr lang="en-GB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0460667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Bài</a:t>
            </a:r>
            <a:r>
              <a:rPr lang="en-US" dirty="0"/>
              <a:t> </a:t>
            </a:r>
            <a:r>
              <a:rPr lang="en-US" dirty="0" err="1"/>
              <a:t>tập</a:t>
            </a:r>
            <a:r>
              <a:rPr lang="en-US" dirty="0"/>
              <a:t> 3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4294967295"/>
          </p:nvPr>
        </p:nvSpPr>
        <p:spPr>
          <a:xfrm>
            <a:off x="628650" y="1752600"/>
            <a:ext cx="8210550" cy="472440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45720" indent="0" algn="just">
              <a:lnSpc>
                <a:spcPct val="150000"/>
              </a:lnSpc>
              <a:buNone/>
            </a:pP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Viết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</a:t>
            </a:r>
            <a:r>
              <a:rPr lang="vi-V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ươn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g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trình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nhập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thời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gian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t1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t2 (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thông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tin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thời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gian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gồm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giờ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phút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giây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tính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khoảng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cách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giữa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t1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t2 (</a:t>
            </a:r>
            <a:r>
              <a:rPr lang="vi-V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đơ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vị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tính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bằng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giây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220083095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err="1"/>
              <a:t>Nội</a:t>
            </a:r>
            <a:r>
              <a:rPr lang="en-GB" dirty="0"/>
              <a:t> dung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626232"/>
            <a:ext cx="7886700" cy="5079368"/>
          </a:xfrm>
        </p:spPr>
        <p:txBody>
          <a:bodyPr>
            <a:normAutofit/>
          </a:bodyPr>
          <a:lstStyle/>
          <a:p>
            <a:pPr algn="just">
              <a:lnSpc>
                <a:spcPct val="150000"/>
              </a:lnSpc>
            </a:pPr>
            <a:r>
              <a:rPr lang="en-GB" dirty="0" err="1"/>
              <a:t>Khái</a:t>
            </a:r>
            <a:r>
              <a:rPr lang="en-GB" dirty="0"/>
              <a:t> </a:t>
            </a:r>
            <a:r>
              <a:rPr lang="en-GB" dirty="0" err="1"/>
              <a:t>niệm</a:t>
            </a:r>
            <a:endParaRPr lang="en-GB" dirty="0"/>
          </a:p>
          <a:p>
            <a:pPr algn="just">
              <a:lnSpc>
                <a:spcPct val="150000"/>
              </a:lnSpc>
            </a:pPr>
            <a:r>
              <a:rPr lang="en-GB" dirty="0" err="1"/>
              <a:t>Khai</a:t>
            </a:r>
            <a:r>
              <a:rPr lang="en-GB" dirty="0"/>
              <a:t> </a:t>
            </a:r>
            <a:r>
              <a:rPr lang="en-GB" dirty="0" err="1"/>
              <a:t>báo</a:t>
            </a:r>
            <a:endParaRPr lang="en-GB" dirty="0"/>
          </a:p>
          <a:p>
            <a:pPr algn="just">
              <a:lnSpc>
                <a:spcPct val="150000"/>
              </a:lnSpc>
            </a:pPr>
            <a:r>
              <a:rPr lang="en-GB" dirty="0" err="1"/>
              <a:t>Cách</a:t>
            </a:r>
            <a:r>
              <a:rPr lang="en-GB" dirty="0"/>
              <a:t> </a:t>
            </a:r>
            <a:r>
              <a:rPr lang="en-GB" dirty="0" err="1"/>
              <a:t>truy</a:t>
            </a:r>
            <a:r>
              <a:rPr lang="en-GB" dirty="0"/>
              <a:t> </a:t>
            </a:r>
            <a:r>
              <a:rPr lang="en-GB" dirty="0" err="1"/>
              <a:t>xuất</a:t>
            </a:r>
            <a:r>
              <a:rPr lang="en-GB" dirty="0"/>
              <a:t> </a:t>
            </a:r>
            <a:r>
              <a:rPr lang="en-GB" dirty="0" err="1"/>
              <a:t>thành</a:t>
            </a:r>
            <a:r>
              <a:rPr lang="en-GB" dirty="0"/>
              <a:t> </a:t>
            </a:r>
            <a:r>
              <a:rPr lang="en-GB" dirty="0" err="1"/>
              <a:t>phần</a:t>
            </a:r>
            <a:r>
              <a:rPr lang="en-GB" dirty="0"/>
              <a:t> </a:t>
            </a:r>
            <a:r>
              <a:rPr lang="en-GB" dirty="0" err="1"/>
              <a:t>bên</a:t>
            </a:r>
            <a:r>
              <a:rPr lang="en-GB" dirty="0"/>
              <a:t> </a:t>
            </a:r>
            <a:r>
              <a:rPr lang="en-GB" dirty="0" err="1"/>
              <a:t>trong</a:t>
            </a:r>
            <a:r>
              <a:rPr lang="en-GB" dirty="0"/>
              <a:t> </a:t>
            </a:r>
            <a:r>
              <a:rPr lang="en-GB" dirty="0" err="1"/>
              <a:t>cấu</a:t>
            </a:r>
            <a:r>
              <a:rPr lang="en-GB" dirty="0"/>
              <a:t> </a:t>
            </a:r>
            <a:r>
              <a:rPr lang="en-GB" dirty="0" err="1"/>
              <a:t>trúc</a:t>
            </a:r>
            <a:endParaRPr lang="en-GB" dirty="0"/>
          </a:p>
          <a:p>
            <a:pPr algn="just">
              <a:lnSpc>
                <a:spcPct val="150000"/>
              </a:lnSpc>
            </a:pPr>
            <a:r>
              <a:rPr lang="en-GB" dirty="0" err="1"/>
              <a:t>Xử</a:t>
            </a:r>
            <a:r>
              <a:rPr lang="en-GB" dirty="0"/>
              <a:t> </a:t>
            </a:r>
            <a:r>
              <a:rPr lang="en-GB" dirty="0" err="1"/>
              <a:t>lý</a:t>
            </a:r>
            <a:r>
              <a:rPr lang="en-GB" dirty="0"/>
              <a:t> </a:t>
            </a:r>
            <a:r>
              <a:rPr lang="en-GB" dirty="0" err="1"/>
              <a:t>cấu</a:t>
            </a:r>
            <a:r>
              <a:rPr lang="en-GB" dirty="0"/>
              <a:t> </a:t>
            </a:r>
            <a:r>
              <a:rPr lang="en-GB" dirty="0" err="1"/>
              <a:t>trúc</a:t>
            </a:r>
            <a:r>
              <a:rPr lang="en-GB" dirty="0"/>
              <a:t> </a:t>
            </a:r>
            <a:r>
              <a:rPr lang="en-GB" dirty="0" err="1"/>
              <a:t>đơn</a:t>
            </a:r>
            <a:endParaRPr lang="en-GB" dirty="0"/>
          </a:p>
          <a:p>
            <a:pPr algn="just">
              <a:lnSpc>
                <a:spcPct val="150000"/>
              </a:lnSpc>
            </a:pPr>
            <a:r>
              <a:rPr lang="en-GB" dirty="0" err="1"/>
              <a:t>Xử</a:t>
            </a:r>
            <a:r>
              <a:rPr lang="en-GB" dirty="0"/>
              <a:t> </a:t>
            </a:r>
            <a:r>
              <a:rPr lang="en-GB" dirty="0" err="1"/>
              <a:t>lý</a:t>
            </a:r>
            <a:r>
              <a:rPr lang="en-GB" dirty="0"/>
              <a:t> </a:t>
            </a:r>
            <a:r>
              <a:rPr lang="en-GB" dirty="0" err="1"/>
              <a:t>mảng</a:t>
            </a:r>
            <a:r>
              <a:rPr lang="en-GB" dirty="0"/>
              <a:t> </a:t>
            </a:r>
            <a:r>
              <a:rPr lang="en-GB" dirty="0" err="1"/>
              <a:t>có</a:t>
            </a:r>
            <a:r>
              <a:rPr lang="en-GB" dirty="0"/>
              <a:t> </a:t>
            </a:r>
            <a:r>
              <a:rPr lang="en-GB" dirty="0" err="1"/>
              <a:t>cấu</a:t>
            </a:r>
            <a:r>
              <a:rPr lang="en-GB" dirty="0"/>
              <a:t> </a:t>
            </a:r>
            <a:r>
              <a:rPr lang="en-GB" dirty="0" err="1"/>
              <a:t>trúc</a:t>
            </a:r>
            <a:endParaRPr lang="en-GB" dirty="0"/>
          </a:p>
          <a:p>
            <a:pPr algn="just">
              <a:lnSpc>
                <a:spcPct val="150000"/>
              </a:lnSpc>
            </a:pPr>
            <a:r>
              <a:rPr lang="en-GB" dirty="0" err="1"/>
              <a:t>Bài</a:t>
            </a:r>
            <a:r>
              <a:rPr lang="en-GB" dirty="0"/>
              <a:t> </a:t>
            </a:r>
            <a:r>
              <a:rPr lang="en-GB" dirty="0" err="1"/>
              <a:t>tập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2638515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533400" y="2209800"/>
            <a:ext cx="8077200" cy="2362200"/>
          </a:xfrm>
          <a:prstGeom prst="round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MẢNG CÓ CẤU TRÚC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0141363-A33A-4BDB-86FB-2F1C30A2F24F}" type="slidenum">
              <a:rPr lang="en-US" smtClean="0"/>
              <a:pPr>
                <a:defRPr/>
              </a:pPr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928507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/>
              <a:t>Mảng cấu trúc</a:t>
            </a:r>
          </a:p>
        </p:txBody>
      </p:sp>
      <p:sp>
        <p:nvSpPr>
          <p:cNvPr id="25603" name="Rectangle 3"/>
          <p:cNvSpPr>
            <a:spLocks noGrp="1" noChangeArrowheads="1"/>
          </p:cNvSpPr>
          <p:nvPr>
            <p:ph sz="quarter" idx="4294967295"/>
          </p:nvPr>
        </p:nvSpPr>
        <p:spPr>
          <a:xfrm>
            <a:off x="628650" y="1676400"/>
            <a:ext cx="8134350" cy="5181600"/>
          </a:xfrm>
          <a:prstGeom prst="rect">
            <a:avLst/>
          </a:prstGeom>
        </p:spPr>
        <p:txBody>
          <a:bodyPr>
            <a:normAutofit/>
          </a:bodyPr>
          <a:lstStyle/>
          <a:p>
            <a:pPr algn="just">
              <a:lnSpc>
                <a:spcPct val="150000"/>
              </a:lnSpc>
            </a:pP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Cách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khai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báo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tương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tư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̣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như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mảng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một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chiều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KDL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mảng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là KDL có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cấu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trúc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>
              <a:lnSpc>
                <a:spcPct val="150000"/>
              </a:lnSpc>
            </a:pP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Cách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truy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cập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phần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tư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̉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mảng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cũng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như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truy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cập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trên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mảng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một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chiều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Nhưng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do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từng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phần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tử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có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kiểu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cấu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trúc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nên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phải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chỉ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định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rõ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cần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lấy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thành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phần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nào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en-US" sz="280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truy</a:t>
            </a:r>
            <a:r>
              <a:rPr lang="en-US" sz="28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cập</a:t>
            </a:r>
            <a:r>
              <a:rPr lang="en-US" sz="28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đến</a:t>
            </a:r>
            <a:r>
              <a:rPr lang="en-US" sz="28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thành</a:t>
            </a:r>
            <a:r>
              <a:rPr lang="en-US" sz="28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phần</a:t>
            </a:r>
            <a:r>
              <a:rPr lang="en-US" sz="28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cuối</a:t>
            </a:r>
            <a:r>
              <a:rPr lang="en-US" sz="28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cùng</a:t>
            </a:r>
            <a:r>
              <a:rPr lang="en-US" sz="28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có KDL </a:t>
            </a:r>
            <a:r>
              <a:rPr lang="en-US" sz="280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cơ</a:t>
            </a:r>
            <a:r>
              <a:rPr lang="en-US" sz="28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bản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333326319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itle 1"/>
          <p:cNvSpPr>
            <a:spLocks noGrp="1"/>
          </p:cNvSpPr>
          <p:nvPr>
            <p:ph type="title"/>
          </p:nvPr>
        </p:nvSpPr>
        <p:spPr>
          <a:xfrm>
            <a:off x="685800" y="274638"/>
            <a:ext cx="8001000" cy="792162"/>
          </a:xfrm>
        </p:spPr>
        <p:txBody>
          <a:bodyPr>
            <a:normAutofit fontScale="90000"/>
          </a:bodyPr>
          <a:lstStyle/>
          <a:p>
            <a:r>
              <a:rPr lang="en-US" sz="3600" dirty="0" err="1"/>
              <a:t>Nguyên</a:t>
            </a:r>
            <a:r>
              <a:rPr lang="en-US" sz="3600" dirty="0"/>
              <a:t> </a:t>
            </a:r>
            <a:r>
              <a:rPr lang="en-US" sz="3600" dirty="0" err="1"/>
              <a:t>tắc</a:t>
            </a:r>
            <a:r>
              <a:rPr lang="en-US" sz="3600" dirty="0"/>
              <a:t> </a:t>
            </a:r>
            <a:r>
              <a:rPr lang="en-US" sz="3600" dirty="0" err="1"/>
              <a:t>lập</a:t>
            </a:r>
            <a:r>
              <a:rPr lang="en-US" sz="3600" dirty="0"/>
              <a:t> </a:t>
            </a:r>
            <a:r>
              <a:rPr lang="en-US" sz="3600" dirty="0" err="1"/>
              <a:t>trình</a:t>
            </a:r>
            <a:r>
              <a:rPr lang="en-US" sz="3600" dirty="0"/>
              <a:t> </a:t>
            </a:r>
            <a:r>
              <a:rPr lang="en-US" sz="3600" dirty="0" err="1"/>
              <a:t>trên</a:t>
            </a:r>
            <a:r>
              <a:rPr lang="en-US" sz="3600" dirty="0"/>
              <a:t> </a:t>
            </a:r>
            <a:r>
              <a:rPr lang="en-US" sz="3600" dirty="0" err="1"/>
              <a:t>mảng</a:t>
            </a:r>
            <a:r>
              <a:rPr lang="en-US" sz="3600" dirty="0"/>
              <a:t> </a:t>
            </a:r>
            <a:r>
              <a:rPr lang="en-US" sz="3600" dirty="0" err="1"/>
              <a:t>cấu</a:t>
            </a:r>
            <a:r>
              <a:rPr lang="en-US" sz="3600" dirty="0"/>
              <a:t> </a:t>
            </a:r>
            <a:r>
              <a:rPr lang="en-US" sz="3600" dirty="0" err="1"/>
              <a:t>trúc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4294967295"/>
          </p:nvPr>
        </p:nvSpPr>
        <p:spPr>
          <a:xfrm>
            <a:off x="685800" y="1676400"/>
            <a:ext cx="8077200" cy="487680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indent="0" algn="just">
              <a:lnSpc>
                <a:spcPct val="150000"/>
              </a:lnSpc>
              <a:buFontTx/>
              <a:buNone/>
              <a:defRPr/>
            </a:pP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Do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kiểu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dữ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liệu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có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cấu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trúc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chứa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nhiều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thành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phần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nên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viết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chương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trình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loại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này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ta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cần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</a:p>
          <a:p>
            <a:pPr marL="514350" indent="-514350" algn="just">
              <a:lnSpc>
                <a:spcPct val="150000"/>
              </a:lnSpc>
              <a:buFont typeface="+mj-lt"/>
              <a:buAutoNum type="arabicPeriod"/>
              <a:defRPr/>
            </a:pPr>
            <a:r>
              <a:rPr lang="en-US" sz="2800" i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Xây</a:t>
            </a:r>
            <a:r>
              <a:rPr lang="en-US" sz="2800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dựng</a:t>
            </a:r>
            <a:r>
              <a:rPr lang="en-US" sz="2800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hàm</a:t>
            </a:r>
            <a:r>
              <a:rPr lang="en-US" sz="2800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xư</a:t>
            </a:r>
            <a:r>
              <a:rPr lang="en-US" sz="2800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̉ </a:t>
            </a:r>
            <a:r>
              <a:rPr lang="en-US" sz="2800" i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ly</a:t>
            </a:r>
            <a:r>
              <a:rPr lang="en-US" sz="2800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́ </a:t>
            </a:r>
            <a:r>
              <a:rPr lang="en-US" sz="2800" i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2800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một</a:t>
            </a:r>
            <a:r>
              <a:rPr lang="en-US" sz="2800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kiểu</a:t>
            </a:r>
            <a:r>
              <a:rPr lang="en-US" sz="2800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cấu</a:t>
            </a:r>
            <a:r>
              <a:rPr lang="en-US" sz="2800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trúc</a:t>
            </a:r>
            <a:endParaRPr lang="en-US" sz="2800" i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indent="-514350" algn="just">
              <a:lnSpc>
                <a:spcPct val="150000"/>
              </a:lnSpc>
              <a:buFont typeface="+mj-lt"/>
              <a:buAutoNum type="arabicPeriod"/>
              <a:defRPr/>
            </a:pPr>
            <a:r>
              <a:rPr lang="en-US" sz="2800" i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Muốn</a:t>
            </a:r>
            <a:r>
              <a:rPr lang="en-US" sz="2800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xư</a:t>
            </a:r>
            <a:r>
              <a:rPr lang="en-US" sz="2800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̉ </a:t>
            </a:r>
            <a:r>
              <a:rPr lang="en-US" sz="2800" i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ly</a:t>
            </a:r>
            <a:r>
              <a:rPr lang="en-US" sz="2800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́ </a:t>
            </a:r>
            <a:r>
              <a:rPr lang="en-US" sz="2800" i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2800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mảng</a:t>
            </a:r>
            <a:r>
              <a:rPr lang="en-US" sz="2800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cấu</a:t>
            </a:r>
            <a:r>
              <a:rPr lang="en-US" sz="2800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trúc</a:t>
            </a:r>
            <a:r>
              <a:rPr lang="en-US" sz="2800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i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gọi</a:t>
            </a:r>
            <a:r>
              <a:rPr lang="en-US" sz="2800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hàm</a:t>
            </a:r>
            <a:r>
              <a:rPr lang="en-US" sz="2800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xư</a:t>
            </a:r>
            <a:r>
              <a:rPr lang="en-US" sz="2800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̉ </a:t>
            </a:r>
            <a:r>
              <a:rPr lang="en-US" sz="2800" i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ly</a:t>
            </a:r>
            <a:r>
              <a:rPr lang="en-US" sz="2800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́ </a:t>
            </a:r>
            <a:r>
              <a:rPr lang="en-US" sz="2800" i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2800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một</a:t>
            </a:r>
            <a:r>
              <a:rPr lang="en-US" sz="2800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kiểu</a:t>
            </a:r>
            <a:r>
              <a:rPr lang="en-US" sz="2800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cấu</a:t>
            </a:r>
            <a:r>
              <a:rPr lang="en-US" sz="2800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trúc</a:t>
            </a:r>
            <a:r>
              <a:rPr lang="en-US" sz="2800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bằng</a:t>
            </a:r>
            <a:r>
              <a:rPr lang="en-US" sz="2800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cách</a:t>
            </a:r>
            <a:r>
              <a:rPr lang="en-US" sz="2800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dùng</a:t>
            </a:r>
            <a:r>
              <a:rPr lang="en-US" sz="2800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vòng</a:t>
            </a:r>
            <a:r>
              <a:rPr lang="en-US" sz="2800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lặp</a:t>
            </a:r>
            <a:r>
              <a:rPr lang="en-US" sz="2800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just">
              <a:lnSpc>
                <a:spcPct val="150000"/>
              </a:lnSpc>
              <a:defRPr/>
            </a:pP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294967295"/>
          </p:nvPr>
        </p:nvSpPr>
        <p:spPr>
          <a:xfrm>
            <a:off x="3810000" y="6477000"/>
            <a:ext cx="18288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00F2479D-8560-4455-BC79-660E68E47933}" type="slidenum">
              <a:rPr lang="en-US" smtClean="0"/>
              <a:pPr>
                <a:defRPr/>
              </a:pPr>
              <a:t>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8041250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Ví</a:t>
            </a:r>
            <a:r>
              <a:rPr lang="en-US" dirty="0"/>
              <a:t> </a:t>
            </a:r>
            <a:r>
              <a:rPr lang="en-US" dirty="0" err="1"/>
              <a:t>dụ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4294967295"/>
          </p:nvPr>
        </p:nvSpPr>
        <p:spPr>
          <a:xfrm>
            <a:off x="628650" y="1524000"/>
            <a:ext cx="8134350" cy="4800600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" indent="0">
              <a:buNone/>
            </a:pP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Viết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hàm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nhập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mảng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phân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" indent="0">
              <a:buNone/>
            </a:pPr>
            <a:endParaRPr lang="en-US" sz="28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" indent="0">
              <a:buNone/>
            </a:pP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struct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StructPhanSo</a:t>
            </a:r>
            <a:endParaRPr lang="en-US" sz="28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" indent="0">
              <a:buNone/>
            </a:pP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{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" indent="0">
              <a:buNone/>
            </a:pP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fr-FR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int</a:t>
            </a:r>
            <a:r>
              <a:rPr lang="fr-FR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tu;</a:t>
            </a:r>
          </a:p>
          <a:p>
            <a:pPr marL="45720" indent="0">
              <a:buNone/>
            </a:pPr>
            <a:r>
              <a:rPr lang="fr-FR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fr-FR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int</a:t>
            </a:r>
            <a:r>
              <a:rPr lang="fr-FR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mau</a:t>
            </a:r>
            <a:r>
              <a:rPr lang="fr-FR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" indent="0">
              <a:buNone/>
            </a:pPr>
            <a:r>
              <a:rPr lang="fr-FR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};</a:t>
            </a:r>
          </a:p>
          <a:p>
            <a:pPr marL="45720" indent="0">
              <a:buNone/>
            </a:pPr>
            <a:r>
              <a:rPr lang="fr-FR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typedef</a:t>
            </a:r>
            <a:r>
              <a:rPr lang="fr-FR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struct</a:t>
            </a:r>
            <a:r>
              <a:rPr lang="fr-FR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StructPhanSo</a:t>
            </a:r>
            <a:r>
              <a:rPr lang="fr-FR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sz="2800" b="1" i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PhanSo</a:t>
            </a:r>
            <a:r>
              <a:rPr lang="fr-FR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0468997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Ví</a:t>
            </a:r>
            <a:r>
              <a:rPr lang="en-US" dirty="0"/>
              <a:t> </a:t>
            </a:r>
            <a:r>
              <a:rPr lang="en-US" dirty="0" err="1"/>
              <a:t>dụ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4294967295"/>
          </p:nvPr>
        </p:nvSpPr>
        <p:spPr>
          <a:xfrm>
            <a:off x="628650" y="1524000"/>
            <a:ext cx="8134350" cy="480060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45720" indent="0">
              <a:buNone/>
            </a:pP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void Nhap1PhanSo (</a:t>
            </a:r>
            <a:r>
              <a:rPr lang="en-US" sz="280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PhanSo</a:t>
            </a:r>
            <a:r>
              <a:rPr lang="en-US" sz="28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&amp;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ps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" indent="0">
              <a:buNone/>
            </a:pP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{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" indent="0">
              <a:buNone/>
            </a:pPr>
            <a:r>
              <a:rPr lang="fr-FR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fr-FR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printf</a:t>
            </a:r>
            <a:r>
              <a:rPr lang="fr-FR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("</a:t>
            </a:r>
            <a:r>
              <a:rPr lang="fr-FR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Nhap</a:t>
            </a:r>
            <a:r>
              <a:rPr lang="fr-FR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tu </a:t>
            </a:r>
            <a:r>
              <a:rPr lang="fr-FR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so</a:t>
            </a:r>
            <a:r>
              <a:rPr lang="fr-FR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");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" indent="0">
              <a:buNone/>
            </a:pPr>
            <a:r>
              <a:rPr lang="fr-FR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	</a:t>
            </a:r>
            <a:r>
              <a:rPr lang="fr-FR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scanf</a:t>
            </a:r>
            <a:r>
              <a:rPr lang="fr-FR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("%d " , &amp;</a:t>
            </a:r>
            <a:r>
              <a:rPr lang="fr-FR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ps.tu</a:t>
            </a:r>
            <a:r>
              <a:rPr lang="fr-FR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" indent="0">
              <a:buNone/>
            </a:pPr>
            <a:r>
              <a:rPr lang="fr-FR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	</a:t>
            </a:r>
            <a:r>
              <a:rPr lang="fr-FR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printf</a:t>
            </a:r>
            <a:r>
              <a:rPr lang="fr-FR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"\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nNhap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mau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so: “);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" indent="0">
              <a:buNone/>
            </a:pP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	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scanf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(“%d”, &amp;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ps.mau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" indent="0">
              <a:buNone/>
            </a:pPr>
            <a:r>
              <a:rPr lang="fr-FR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" indent="0">
              <a:buNone/>
            </a:pP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7644121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Ví</a:t>
            </a:r>
            <a:r>
              <a:rPr lang="en-US" dirty="0"/>
              <a:t> </a:t>
            </a:r>
            <a:r>
              <a:rPr lang="en-US" dirty="0" err="1"/>
              <a:t>dụ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4294967295"/>
          </p:nvPr>
        </p:nvSpPr>
        <p:spPr>
          <a:xfrm>
            <a:off x="628650" y="1600200"/>
            <a:ext cx="8515350" cy="472440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45720" indent="0">
              <a:buNone/>
            </a:pPr>
            <a:r>
              <a:rPr lang="fr-FR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void</a:t>
            </a:r>
            <a:r>
              <a:rPr lang="fr-FR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NhapMang</a:t>
            </a:r>
            <a:r>
              <a:rPr lang="fr-FR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fr-FR" sz="280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PhanSo</a:t>
            </a:r>
            <a:r>
              <a:rPr lang="fr-FR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dsps</a:t>
            </a:r>
            <a:r>
              <a:rPr lang="fr-FR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[], </a:t>
            </a:r>
            <a:r>
              <a:rPr lang="fr-FR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int</a:t>
            </a:r>
            <a:r>
              <a:rPr lang="fr-FR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n)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" indent="0">
              <a:buNone/>
            </a:pP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{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" indent="0">
              <a:buNone/>
            </a:pP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for(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int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=0;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&lt;n;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++)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" indent="0">
              <a:buNone/>
            </a:pP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{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" indent="0">
              <a:buNone/>
            </a:pP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printf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(”\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nNhap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vao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phan so thu %d: “, i+1);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" indent="0">
              <a:buNone/>
            </a:pP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sz="28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Nhap1PhanSo (</a:t>
            </a:r>
            <a:r>
              <a:rPr lang="en-US" sz="280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dsps</a:t>
            </a:r>
            <a:r>
              <a:rPr lang="en-US" sz="28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en-US" sz="280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z="28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]);</a:t>
            </a:r>
            <a:endParaRPr 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" indent="0">
              <a:buNone/>
            </a:pP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}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" indent="0">
              <a:buNone/>
            </a:pP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8989357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Bài</a:t>
            </a:r>
            <a:r>
              <a:rPr lang="en-US" dirty="0"/>
              <a:t> </a:t>
            </a:r>
            <a:r>
              <a:rPr lang="en-US" dirty="0" err="1"/>
              <a:t>tập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4294967295"/>
          </p:nvPr>
        </p:nvSpPr>
        <p:spPr>
          <a:xfrm>
            <a:off x="762000" y="1676400"/>
            <a:ext cx="8001000" cy="510540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560070" indent="-514350" algn="just">
              <a:buFont typeface="+mj-lt"/>
              <a:buAutoNum type="arabicPeriod"/>
            </a:pP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Viết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</a:t>
            </a:r>
            <a:r>
              <a:rPr lang="vi-VN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ươn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g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trình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nhập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mảng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phân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biết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phân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giá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trị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lớn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nhất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mảng</a:t>
            </a:r>
            <a:endParaRPr lang="en-US" sz="2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60070" indent="-514350" algn="just">
              <a:buFont typeface="+mj-lt"/>
              <a:buAutoNum type="arabicPeriod"/>
            </a:pP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Viết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</a:t>
            </a:r>
            <a:r>
              <a:rPr lang="vi-VN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ươn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g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trình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nhập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danh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sách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mặt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hàng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in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ra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mặt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hàng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xuất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xứ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theo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điều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kiện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trước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en-US" sz="26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ví</a:t>
            </a:r>
            <a:r>
              <a:rPr lang="en-US" sz="2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dụ</a:t>
            </a:r>
            <a:r>
              <a:rPr lang="en-US" sz="2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“Viet Nam”, …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),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biết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thông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tin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mặt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hàng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gồm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388620" lvl="1" indent="0">
              <a:buNone/>
            </a:pP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-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Mã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mặt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hàng</a:t>
            </a:r>
            <a:endParaRPr lang="en-US" sz="2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88620" lvl="1" indent="0">
              <a:buNone/>
            </a:pP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-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Tên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mặt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hàng</a:t>
            </a:r>
            <a:endParaRPr lang="en-US" sz="2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88620" lvl="1" indent="0">
              <a:buNone/>
            </a:pP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- Đ</a:t>
            </a:r>
            <a:r>
              <a:rPr lang="vi-VN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ơ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giá</a:t>
            </a:r>
            <a:endParaRPr lang="en-US" sz="2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88620" lvl="1" indent="0">
              <a:buNone/>
            </a:pP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-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Xuất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xứ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90274526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Q&amp;A</a:t>
            </a:r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57550" y="1885951"/>
            <a:ext cx="2849761" cy="3367358"/>
          </a:xfrm>
        </p:spPr>
      </p:pic>
    </p:spTree>
    <p:extLst>
      <p:ext uri="{BB962C8B-B14F-4D97-AF65-F5344CB8AC3E}">
        <p14:creationId xmlns:p14="http://schemas.microsoft.com/office/powerpoint/2010/main" val="69897277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533400" y="2209800"/>
            <a:ext cx="8077200" cy="2362200"/>
          </a:xfrm>
          <a:prstGeom prst="round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KHÁI NIỆM VÀ KHAI BÁO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0141363-A33A-4BDB-86FB-2F1C30A2F24F}" type="slidenum">
              <a:rPr lang="en-US" smtClean="0"/>
              <a:pPr>
                <a:defRPr/>
              </a:pPr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74627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>
          <a:xfrm>
            <a:off x="762000" y="76200"/>
            <a:ext cx="7924800" cy="838200"/>
          </a:xfrm>
        </p:spPr>
        <p:txBody>
          <a:bodyPr/>
          <a:lstStyle/>
          <a:p>
            <a:r>
              <a:rPr lang="en-US" dirty="0" err="1"/>
              <a:t>Khái</a:t>
            </a:r>
            <a:r>
              <a:rPr lang="en-US" dirty="0"/>
              <a:t> </a:t>
            </a:r>
            <a:r>
              <a:rPr lang="en-US" dirty="0" err="1"/>
              <a:t>niệm</a:t>
            </a:r>
            <a:endParaRPr lang="en-US" dirty="0"/>
          </a:p>
        </p:txBody>
      </p:sp>
      <p:sp>
        <p:nvSpPr>
          <p:cNvPr id="24579" name="Rectangle 3"/>
          <p:cNvSpPr>
            <a:spLocks noGrp="1" noChangeArrowheads="1"/>
          </p:cNvSpPr>
          <p:nvPr>
            <p:ph sz="quarter" idx="4294967295"/>
          </p:nvPr>
        </p:nvSpPr>
        <p:spPr>
          <a:xfrm>
            <a:off x="762000" y="1600200"/>
            <a:ext cx="7924800" cy="502920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indent="0" algn="just">
              <a:buNone/>
              <a:defRPr/>
            </a:pP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Là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kiểu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dữ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liệu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(KDL) do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lập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trình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viên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tự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định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nghĩa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bằng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cách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gom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nhóm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các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KDL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cơ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bản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thành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một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KDL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phức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hợp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gồm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nhiều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thành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phần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defRPr/>
            </a:pP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Khai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báo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buFontTx/>
              <a:buNone/>
              <a:defRPr/>
            </a:pP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struct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StructName</a:t>
            </a:r>
            <a:endParaRPr lang="en-US" sz="28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buFontTx/>
              <a:buNone/>
              <a:defRPr/>
            </a:pP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{</a:t>
            </a:r>
          </a:p>
          <a:p>
            <a:pPr eaLnBrk="1" hangingPunct="1">
              <a:buFontTx/>
              <a:buNone/>
              <a:defRPr/>
            </a:pP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khai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báo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thuộc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tính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eaLnBrk="1" hangingPunct="1">
              <a:buFontTx/>
              <a:buNone/>
              <a:defRPr/>
            </a:pP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};</a:t>
            </a:r>
          </a:p>
          <a:p>
            <a:pPr>
              <a:buNone/>
              <a:defRPr/>
            </a:pP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typedef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struct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StructName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u="sng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NewDataType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</p:txBody>
      </p:sp>
    </p:spTree>
    <p:extLst>
      <p:ext uri="{BB962C8B-B14F-4D97-AF65-F5344CB8AC3E}">
        <p14:creationId xmlns:p14="http://schemas.microsoft.com/office/powerpoint/2010/main" val="270063759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>
          <a:xfrm>
            <a:off x="762000" y="152400"/>
            <a:ext cx="7924800" cy="838200"/>
          </a:xfrm>
        </p:spPr>
        <p:txBody>
          <a:bodyPr/>
          <a:lstStyle/>
          <a:p>
            <a:pPr eaLnBrk="1" hangingPunct="1"/>
            <a:r>
              <a:rPr lang="en-US" dirty="0" err="1"/>
              <a:t>Khái</a:t>
            </a:r>
            <a:r>
              <a:rPr lang="en-US" dirty="0"/>
              <a:t> </a:t>
            </a:r>
            <a:r>
              <a:rPr lang="en-US" dirty="0" err="1"/>
              <a:t>niệm</a:t>
            </a:r>
            <a:endParaRPr lang="en-US" dirty="0"/>
          </a:p>
        </p:txBody>
      </p:sp>
      <p:sp>
        <p:nvSpPr>
          <p:cNvPr id="24579" name="Rectangle 3"/>
          <p:cNvSpPr>
            <a:spLocks noGrp="1" noChangeArrowheads="1"/>
          </p:cNvSpPr>
          <p:nvPr>
            <p:ph sz="quarter" idx="4294967295"/>
          </p:nvPr>
        </p:nvSpPr>
        <p:spPr>
          <a:xfrm>
            <a:off x="762000" y="1600200"/>
            <a:ext cx="7924800" cy="4876800"/>
          </a:xfrm>
          <a:prstGeom prst="rect">
            <a:avLst/>
          </a:prstGeom>
        </p:spPr>
        <p:txBody>
          <a:bodyPr>
            <a:noAutofit/>
          </a:bodyPr>
          <a:lstStyle/>
          <a:p>
            <a:pPr>
              <a:defRPr/>
            </a:pP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Ví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dụ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khai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báo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kiểu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dữ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liệu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l</a:t>
            </a:r>
            <a:r>
              <a:rPr lang="vi-V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ư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u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thông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tin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ngày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633413" lvl="1">
              <a:buFontTx/>
              <a:buNone/>
              <a:defRPr/>
            </a:pP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struct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StructDate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633413" lvl="1">
              <a:buFontTx/>
              <a:buNone/>
              <a:defRPr/>
            </a:pP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{</a:t>
            </a:r>
          </a:p>
          <a:p>
            <a:pPr marL="633413" lvl="1">
              <a:buFontTx/>
              <a:buNone/>
              <a:defRPr/>
            </a:pP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char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thu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[10];</a:t>
            </a:r>
          </a:p>
          <a:p>
            <a:pPr marL="633413" lvl="1">
              <a:buFontTx/>
              <a:buNone/>
              <a:defRPr/>
            </a:pP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int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ngay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633413" lvl="1">
              <a:buFontTx/>
              <a:buNone/>
              <a:defRPr/>
            </a:pP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int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thang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633413" lvl="1">
              <a:buFontTx/>
              <a:buNone/>
              <a:defRPr/>
            </a:pP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int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nam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633413" lvl="1">
              <a:buFontTx/>
              <a:buNone/>
              <a:defRPr/>
            </a:pP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};</a:t>
            </a:r>
          </a:p>
          <a:p>
            <a:pPr marL="633413" lvl="1">
              <a:buFontTx/>
              <a:buNone/>
              <a:defRPr/>
            </a:pP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typedef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struct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StructDate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Date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</p:txBody>
      </p:sp>
    </p:spTree>
    <p:extLst>
      <p:ext uri="{BB962C8B-B14F-4D97-AF65-F5344CB8AC3E}">
        <p14:creationId xmlns:p14="http://schemas.microsoft.com/office/powerpoint/2010/main" val="319796098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533400" y="2209800"/>
            <a:ext cx="8077200" cy="2362200"/>
          </a:xfrm>
          <a:prstGeom prst="round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TRUY CẬP CÁC THÀNH PHẦN </a:t>
            </a:r>
          </a:p>
          <a:p>
            <a:pPr algn="ctr"/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TRONG CẤU TRÚC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0141363-A33A-4BDB-86FB-2F1C30A2F24F}" type="slidenum">
              <a:rPr lang="en-US" smtClean="0"/>
              <a:pPr>
                <a:defRPr/>
              </a:pPr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793026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 err="1"/>
              <a:t>Truy</a:t>
            </a:r>
            <a:r>
              <a:rPr lang="en-US" sz="3200" dirty="0"/>
              <a:t> </a:t>
            </a:r>
            <a:r>
              <a:rPr lang="en-US" sz="3200" dirty="0" err="1"/>
              <a:t>cập</a:t>
            </a:r>
            <a:r>
              <a:rPr lang="en-US" sz="3200" dirty="0"/>
              <a:t> </a:t>
            </a:r>
            <a:r>
              <a:rPr lang="en-US" sz="3200" dirty="0" err="1"/>
              <a:t>các</a:t>
            </a:r>
            <a:r>
              <a:rPr lang="en-US" sz="3200" dirty="0"/>
              <a:t> </a:t>
            </a:r>
            <a:r>
              <a:rPr lang="en-US" sz="3200" dirty="0" err="1"/>
              <a:t>thuộc</a:t>
            </a:r>
            <a:r>
              <a:rPr lang="en-US" sz="3200" dirty="0"/>
              <a:t> </a:t>
            </a:r>
            <a:r>
              <a:rPr lang="en-US" sz="3200" dirty="0" err="1"/>
              <a:t>tính</a:t>
            </a:r>
            <a:r>
              <a:rPr lang="en-US" sz="3200" dirty="0"/>
              <a:t> </a:t>
            </a:r>
            <a:r>
              <a:rPr lang="en-US" sz="3200" dirty="0" err="1"/>
              <a:t>cấu</a:t>
            </a:r>
            <a:r>
              <a:rPr lang="en-US" sz="3200" dirty="0"/>
              <a:t> </a:t>
            </a:r>
            <a:r>
              <a:rPr lang="en-US" sz="3200" dirty="0" err="1"/>
              <a:t>trúc</a:t>
            </a:r>
            <a:endParaRPr lang="en-US" sz="3200" dirty="0"/>
          </a:p>
        </p:txBody>
      </p:sp>
      <p:sp>
        <p:nvSpPr>
          <p:cNvPr id="21507" name="Content Placeholder 2"/>
          <p:cNvSpPr>
            <a:spLocks noGrp="1"/>
          </p:cNvSpPr>
          <p:nvPr>
            <p:ph sz="quarter" idx="4294967295"/>
          </p:nvPr>
        </p:nvSpPr>
        <p:spPr>
          <a:xfrm>
            <a:off x="628650" y="1600200"/>
            <a:ext cx="8058150" cy="5029200"/>
          </a:xfrm>
          <a:prstGeom prst="rect">
            <a:avLst/>
          </a:prstGeom>
        </p:spPr>
        <p:txBody>
          <a:bodyPr>
            <a:normAutofit/>
          </a:bodyPr>
          <a:lstStyle/>
          <a:p>
            <a:pPr eaLnBrk="1" hangingPunct="1">
              <a:lnSpc>
                <a:spcPct val="150000"/>
              </a:lnSpc>
            </a:pP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Biến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kiểu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cấu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trúc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>
              <a:lnSpc>
                <a:spcPct val="150000"/>
              </a:lnSpc>
              <a:buNone/>
            </a:pPr>
            <a:r>
              <a:rPr 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NewDataType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variableName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lvl="1" eaLnBrk="1" hangingPunct="1">
              <a:lnSpc>
                <a:spcPct val="150000"/>
              </a:lnSpc>
              <a:buFontTx/>
              <a:buNone/>
            </a:pP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variableName</a:t>
            </a:r>
            <a:r>
              <a:rPr 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atributeName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228600" lvl="1">
              <a:lnSpc>
                <a:spcPct val="150000"/>
              </a:lnSpc>
            </a:pP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Ví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dụ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buFontTx/>
              <a:buNone/>
            </a:pPr>
            <a:r>
              <a:rPr lang="fr-FR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fr-FR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Date</a:t>
            </a:r>
            <a:r>
              <a:rPr lang="fr-FR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x;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buFontTx/>
              <a:buNone/>
            </a:pPr>
            <a:r>
              <a:rPr lang="fr-FR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x.ngay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5;</a:t>
            </a:r>
          </a:p>
          <a:p>
            <a:pPr>
              <a:lnSpc>
                <a:spcPct val="150000"/>
              </a:lnSpc>
            </a:pP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0431220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Truy</a:t>
            </a:r>
            <a:r>
              <a:rPr lang="en-US" dirty="0"/>
              <a:t> </a:t>
            </a:r>
            <a:r>
              <a:rPr lang="en-US" dirty="0" err="1"/>
              <a:t>cập</a:t>
            </a:r>
            <a:r>
              <a:rPr lang="en-US" dirty="0"/>
              <a:t> </a:t>
            </a:r>
            <a:r>
              <a:rPr lang="en-US" dirty="0" err="1"/>
              <a:t>các</a:t>
            </a:r>
            <a:r>
              <a:rPr lang="en-US" dirty="0"/>
              <a:t> </a:t>
            </a:r>
            <a:r>
              <a:rPr lang="en-US" dirty="0" err="1"/>
              <a:t>thuộc</a:t>
            </a:r>
            <a:r>
              <a:rPr lang="en-US" dirty="0"/>
              <a:t> </a:t>
            </a:r>
            <a:r>
              <a:rPr lang="en-US" dirty="0" err="1"/>
              <a:t>tính</a:t>
            </a:r>
            <a:r>
              <a:rPr lang="en-US" dirty="0"/>
              <a:t> </a:t>
            </a:r>
            <a:r>
              <a:rPr lang="en-US" dirty="0" err="1"/>
              <a:t>cấu</a:t>
            </a:r>
            <a:r>
              <a:rPr lang="en-US" dirty="0"/>
              <a:t> </a:t>
            </a:r>
            <a:r>
              <a:rPr lang="en-US" dirty="0" err="1"/>
              <a:t>trúc</a:t>
            </a:r>
            <a:endParaRPr lang="en-US" dirty="0"/>
          </a:p>
        </p:txBody>
      </p:sp>
      <p:sp>
        <p:nvSpPr>
          <p:cNvPr id="22531" name="Content Placeholder 2"/>
          <p:cNvSpPr>
            <a:spLocks noGrp="1"/>
          </p:cNvSpPr>
          <p:nvPr>
            <p:ph sz="quarter" idx="4294967295"/>
          </p:nvPr>
        </p:nvSpPr>
        <p:spPr>
          <a:xfrm>
            <a:off x="628650" y="1447800"/>
            <a:ext cx="8210550" cy="5029200"/>
          </a:xfrm>
          <a:prstGeom prst="rect">
            <a:avLst/>
          </a:prstGeom>
        </p:spPr>
        <p:txBody>
          <a:bodyPr>
            <a:normAutofit/>
          </a:bodyPr>
          <a:lstStyle/>
          <a:p>
            <a:pPr eaLnBrk="1" hangingPunct="1">
              <a:lnSpc>
                <a:spcPct val="150000"/>
              </a:lnSpc>
            </a:pP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Biến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con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trỏ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kiểu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cấu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trúc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>
              <a:lnSpc>
                <a:spcPct val="150000"/>
              </a:lnSpc>
              <a:buNone/>
            </a:pPr>
            <a:r>
              <a:rPr 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NewDataType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*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pointerName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lvl="1" eaLnBrk="1" hangingPunct="1">
              <a:lnSpc>
                <a:spcPct val="150000"/>
              </a:lnSpc>
              <a:buFontTx/>
              <a:buNone/>
            </a:pP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pointerName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 pitchFamily="2" charset="2"/>
              </a:rPr>
              <a:t> -&gt;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  <a:sym typeface="Wingdings" pitchFamily="2" charset="2"/>
              </a:rPr>
              <a:t>attributeName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lvl="1" eaLnBrk="1" hangingPunct="1">
              <a:lnSpc>
                <a:spcPct val="150000"/>
              </a:lnSpc>
              <a:buFontTx/>
              <a:buNone/>
            </a:pP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Ví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dụ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>
              <a:lnSpc>
                <a:spcPct val="150000"/>
              </a:lnSpc>
              <a:buFontTx/>
              <a:buNone/>
            </a:pP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Date *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x ;	</a:t>
            </a:r>
          </a:p>
          <a:p>
            <a:pPr>
              <a:lnSpc>
                <a:spcPct val="150000"/>
              </a:lnSpc>
              <a:buFontTx/>
              <a:buNone/>
            </a:pPr>
            <a:r>
              <a:rPr lang="en-GB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x = (Date*) </a:t>
            </a:r>
            <a:r>
              <a:rPr lang="en-GB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malloc</a:t>
            </a:r>
            <a:r>
              <a:rPr lang="en-GB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GB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sizeof</a:t>
            </a:r>
            <a:r>
              <a:rPr lang="en-GB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(Date));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buFontTx/>
              <a:buNone/>
            </a:pP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x 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 pitchFamily="2" charset="2"/>
              </a:rPr>
              <a:t>-&gt;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ngay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5 ; </a:t>
            </a:r>
          </a:p>
          <a:p>
            <a:pPr lvl="1" eaLnBrk="1" hangingPunct="1">
              <a:lnSpc>
                <a:spcPct val="150000"/>
              </a:lnSpc>
              <a:buFontTx/>
              <a:buNone/>
            </a:pP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433948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Content Placeholder 2"/>
          <p:cNvSpPr>
            <a:spLocks noGrp="1"/>
          </p:cNvSpPr>
          <p:nvPr>
            <p:ph sz="quarter" idx="4294967295"/>
          </p:nvPr>
        </p:nvSpPr>
        <p:spPr>
          <a:xfrm>
            <a:off x="628650" y="1600200"/>
            <a:ext cx="8515350" cy="4953000"/>
          </a:xfrm>
          <a:prstGeom prst="rect">
            <a:avLst/>
          </a:prstGeom>
        </p:spPr>
        <p:txBody>
          <a:bodyPr>
            <a:normAutofit/>
          </a:bodyPr>
          <a:lstStyle/>
          <a:p>
            <a:pPr eaLnBrk="1" hangingPunct="1">
              <a:buFontTx/>
              <a:buNone/>
            </a:pP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struct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StructName</a:t>
            </a:r>
            <a:endParaRPr lang="en-US" sz="28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buFontTx/>
              <a:buNone/>
            </a:pP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{</a:t>
            </a:r>
          </a:p>
          <a:p>
            <a:pPr eaLnBrk="1" hangingPunct="1">
              <a:buFontTx/>
              <a:buNone/>
            </a:pP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khai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báo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thuộc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tính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eaLnBrk="1" hangingPunct="1">
              <a:buFontTx/>
              <a:buNone/>
            </a:pP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struct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StructName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*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attributeName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;;</a:t>
            </a:r>
          </a:p>
          <a:p>
            <a:pPr eaLnBrk="1" hangingPunct="1">
              <a:buFontTx/>
              <a:buNone/>
            </a:pP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};</a:t>
            </a:r>
          </a:p>
          <a:p>
            <a:pPr eaLnBrk="1" hangingPunct="1">
              <a:buFontTx/>
              <a:buNone/>
            </a:pP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628650" y="76199"/>
            <a:ext cx="7886699" cy="1000697"/>
          </a:xfrm>
        </p:spPr>
        <p:txBody>
          <a:bodyPr/>
          <a:lstStyle/>
          <a:p>
            <a:r>
              <a:rPr lang="en-GB" dirty="0" err="1"/>
              <a:t>Khai</a:t>
            </a:r>
            <a:r>
              <a:rPr lang="en-GB" dirty="0"/>
              <a:t> </a:t>
            </a:r>
            <a:r>
              <a:rPr lang="en-GB" dirty="0" err="1"/>
              <a:t>báo</a:t>
            </a:r>
            <a:r>
              <a:rPr lang="en-GB" dirty="0"/>
              <a:t> </a:t>
            </a:r>
            <a:r>
              <a:rPr lang="en-GB" dirty="0" err="1"/>
              <a:t>đệ</a:t>
            </a:r>
            <a:r>
              <a:rPr lang="en-GB" dirty="0"/>
              <a:t> </a:t>
            </a:r>
            <a:r>
              <a:rPr lang="en-GB" dirty="0" err="1"/>
              <a:t>quy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4398555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TM03090430[[fn=Banded]]</Template>
  <TotalTime>4553</TotalTime>
  <Words>690</Words>
  <Application>Microsoft Office PowerPoint</Application>
  <PresentationFormat>On-screen Show (4:3)</PresentationFormat>
  <Paragraphs>140</Paragraphs>
  <Slides>27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34" baseType="lpstr">
      <vt:lpstr>Arial</vt:lpstr>
      <vt:lpstr>Calibri</vt:lpstr>
      <vt:lpstr>Calibri Light</vt:lpstr>
      <vt:lpstr>Courier New</vt:lpstr>
      <vt:lpstr>Times New Roman</vt:lpstr>
      <vt:lpstr>Wingdings</vt:lpstr>
      <vt:lpstr>Office Theme</vt:lpstr>
      <vt:lpstr>Lập trình C Chương 3. Kiểu dữ liệu có cấu trúc (3 tiết)</vt:lpstr>
      <vt:lpstr>Nội dung</vt:lpstr>
      <vt:lpstr>PowerPoint Presentation</vt:lpstr>
      <vt:lpstr>Khái niệm</vt:lpstr>
      <vt:lpstr>Khái niệm</vt:lpstr>
      <vt:lpstr>PowerPoint Presentation</vt:lpstr>
      <vt:lpstr>Truy cập các thuộc tính cấu trúc</vt:lpstr>
      <vt:lpstr>Truy cập các thuộc tính cấu trúc</vt:lpstr>
      <vt:lpstr>Khai báo đệ quy</vt:lpstr>
      <vt:lpstr>Khai báo đệ quy</vt:lpstr>
      <vt:lpstr>Ví dụ</vt:lpstr>
      <vt:lpstr>Ví dụ</vt:lpstr>
      <vt:lpstr>Ví dụ</vt:lpstr>
      <vt:lpstr>Ví dụ</vt:lpstr>
      <vt:lpstr>PowerPoint Presentation</vt:lpstr>
      <vt:lpstr>PowerPoint Presentation</vt:lpstr>
      <vt:lpstr>Bài tập 1</vt:lpstr>
      <vt:lpstr>Bài tập 2</vt:lpstr>
      <vt:lpstr>Bài tập 3</vt:lpstr>
      <vt:lpstr>PowerPoint Presentation</vt:lpstr>
      <vt:lpstr>Mảng cấu trúc</vt:lpstr>
      <vt:lpstr>Nguyên tắc lập trình trên mảng cấu trúc</vt:lpstr>
      <vt:lpstr>Ví dụ</vt:lpstr>
      <vt:lpstr>Ví dụ</vt:lpstr>
      <vt:lpstr>Ví dụ</vt:lpstr>
      <vt:lpstr>Bài tập</vt:lpstr>
      <vt:lpstr>Q&amp;A</vt:lpstr>
    </vt:vector>
  </TitlesOfParts>
  <Company>home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Administrator</dc:creator>
  <cp:lastModifiedBy>Minh-Thai Tran</cp:lastModifiedBy>
  <cp:revision>388</cp:revision>
  <dcterms:created xsi:type="dcterms:W3CDTF">2002-09-02T01:30:43Z</dcterms:created>
  <dcterms:modified xsi:type="dcterms:W3CDTF">2017-02-28T07:30:03Z</dcterms:modified>
</cp:coreProperties>
</file>